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835" r:id="rId4"/>
    <p:sldId id="844" r:id="rId5"/>
    <p:sldId id="848" r:id="rId6"/>
    <p:sldId id="721" r:id="rId7"/>
    <p:sldId id="841" r:id="rId8"/>
    <p:sldId id="726" r:id="rId9"/>
    <p:sldId id="846" r:id="rId10"/>
    <p:sldId id="847" r:id="rId11"/>
    <p:sldId id="845" r:id="rId12"/>
    <p:sldId id="1138" r:id="rId13"/>
    <p:sldId id="1139" r:id="rId14"/>
    <p:sldId id="834" r:id="rId15"/>
    <p:sldId id="727" r:id="rId16"/>
    <p:sldId id="850" r:id="rId17"/>
    <p:sldId id="1140" r:id="rId18"/>
    <p:sldId id="737" r:id="rId19"/>
    <p:sldId id="1136" r:id="rId20"/>
  </p:sldIdLst>
  <p:sldSz cx="18288000" cy="10287000"/>
  <p:notesSz cx="10287000" cy="1828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13" userDrawn="1">
          <p15:clr>
            <a:srgbClr val="A4A3A4"/>
          </p15:clr>
        </p15:guide>
        <p15:guide id="2" pos="42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BE9"/>
    <a:srgbClr val="E8F4F8"/>
    <a:srgbClr val="FF0000"/>
    <a:srgbClr val="FFFFFF"/>
    <a:srgbClr val="CC0066"/>
    <a:srgbClr val="F3F9FB"/>
    <a:srgbClr val="0B02BE"/>
    <a:srgbClr val="FFFFCC"/>
    <a:srgbClr val="0023B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74044" autoAdjust="0"/>
  </p:normalViewPr>
  <p:slideViewPr>
    <p:cSldViewPr snapToGrid="0">
      <p:cViewPr varScale="1">
        <p:scale>
          <a:sx n="39" d="100"/>
          <a:sy n="39" d="100"/>
        </p:scale>
        <p:origin x="1954" y="58"/>
      </p:cViewPr>
      <p:guideLst>
        <p:guide orient="horz" pos="5213"/>
        <p:guide pos="4218"/>
      </p:guideLst>
    </p:cSldViewPr>
  </p:slideViewPr>
  <p:outlineViewPr>
    <p:cViewPr>
      <p:scale>
        <a:sx n="33" d="100"/>
        <a:sy n="33" d="100"/>
      </p:scale>
      <p:origin x="0" y="-3384"/>
    </p:cViewPr>
  </p:outlin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5827713" y="0"/>
            <a:ext cx="4457700" cy="917575"/>
          </a:xfrm>
          <a:prstGeom prst="rect">
            <a:avLst/>
          </a:prstGeom>
        </p:spPr>
        <p:txBody>
          <a:bodyPr vert="horz" lIns="91440" tIns="45720" rIns="91440" bIns="45720" rtlCol="0"/>
          <a:lstStyle>
            <a:lvl1pPr algn="r">
              <a:defRPr sz="1200"/>
            </a:lvl1pPr>
          </a:lstStyle>
          <a:p>
            <a:fld id="{7B6D4EBC-2747-47C2-9722-FBB2C54BF30E}" type="datetimeFigureOut">
              <a:rPr lang="ko-KR" altLang="en-US" smtClean="0"/>
              <a:t>2023-07-13</a:t>
            </a:fld>
            <a:endParaRPr lang="ko-KR" altLang="en-US"/>
          </a:p>
        </p:txBody>
      </p:sp>
      <p:sp>
        <p:nvSpPr>
          <p:cNvPr id="4" name="슬라이드 이미지 개체 틀 3"/>
          <p:cNvSpPr>
            <a:spLocks noGrp="1" noRot="1" noChangeAspect="1"/>
          </p:cNvSpPr>
          <p:nvPr>
            <p:ph type="sldImg" idx="2"/>
          </p:nvPr>
        </p:nvSpPr>
        <p:spPr>
          <a:xfrm>
            <a:off x="-342900" y="2286000"/>
            <a:ext cx="10972800" cy="61722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1028700" y="8801100"/>
            <a:ext cx="8229600" cy="720090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17372013"/>
            <a:ext cx="4457700" cy="9159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5827713" y="17372013"/>
            <a:ext cx="4457700" cy="915987"/>
          </a:xfrm>
          <a:prstGeom prst="rect">
            <a:avLst/>
          </a:prstGeom>
        </p:spPr>
        <p:txBody>
          <a:bodyPr vert="horz" lIns="91440" tIns="45720" rIns="91440" bIns="45720" rtlCol="0" anchor="b"/>
          <a:lstStyle>
            <a:lvl1pPr algn="r">
              <a:defRPr sz="1200"/>
            </a:lvl1pPr>
          </a:lstStyle>
          <a:p>
            <a:fld id="{10ED9ADF-7760-434E-BDE3-E1A216158D0A}" type="slidenum">
              <a:rPr lang="ko-KR" altLang="en-US" smtClean="0"/>
              <a:t>‹#›</a:t>
            </a:fld>
            <a:endParaRPr lang="ko-KR" altLang="en-US"/>
          </a:p>
        </p:txBody>
      </p:sp>
    </p:spTree>
    <p:extLst>
      <p:ext uri="{BB962C8B-B14F-4D97-AF65-F5344CB8AC3E}">
        <p14:creationId xmlns:p14="http://schemas.microsoft.com/office/powerpoint/2010/main" val="391930533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슬라이드 이미지 개체 틀 1">
            <a:extLst>
              <a:ext uri="{FF2B5EF4-FFF2-40B4-BE49-F238E27FC236}">
                <a16:creationId xmlns:a16="http://schemas.microsoft.com/office/drawing/2014/main" id="{3DD86F5B-B281-4111-FD98-FAA034678C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슬라이드 노트 개체 틀 2">
            <a:extLst>
              <a:ext uri="{FF2B5EF4-FFF2-40B4-BE49-F238E27FC236}">
                <a16:creationId xmlns:a16="http://schemas.microsoft.com/office/drawing/2014/main" id="{ADEEF8F3-5ECF-EC76-8705-1F1F4A19E7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nSpc>
                <a:spcPct val="150000"/>
              </a:lnSpc>
              <a:spcBef>
                <a:spcPct val="20000"/>
              </a:spcBef>
              <a:buFont typeface="Wingdings" panose="05000000000000000000" pitchFamily="2" charset="2"/>
              <a:buNone/>
            </a:pPr>
            <a:r>
              <a:rPr lang="ja-JP" altLang="en-US" dirty="0"/>
              <a:t>今日は、私たちの皮膚に最もよくに現れる吹き出物、すなわちニキビについての正しい理解のため、勉強してみます。</a:t>
            </a:r>
            <a:br>
              <a:rPr lang="en-US" altLang="ko-KR" dirty="0"/>
            </a:br>
            <a:r>
              <a:rPr lang="ja-JP" altLang="en-US" dirty="0"/>
              <a:t>ニキビとは？</a:t>
            </a:r>
            <a:r>
              <a:rPr lang="ko-KR" altLang="en-US" sz="1200" dirty="0">
                <a:solidFill>
                  <a:srgbClr val="000000"/>
                </a:solidFill>
                <a:latin typeface="Arial" panose="020B0604020202020204" pitchFamily="34" charset="0"/>
                <a:ea typeface="HY울릉도M"/>
                <a:cs typeface="Arial" panose="020B0604020202020204" pitchFamily="34" charset="0"/>
              </a:rPr>
              <a:t> </a:t>
            </a:r>
            <a:r>
              <a:rPr lang="en-US" altLang="ko-KR" sz="1200" dirty="0">
                <a:solidFill>
                  <a:srgbClr val="000000"/>
                </a:solidFill>
                <a:latin typeface="Arial" panose="020B0604020202020204" pitchFamily="34" charset="0"/>
                <a:ea typeface="HY울릉도M"/>
                <a:cs typeface="Arial" panose="020B0604020202020204" pitchFamily="34" charset="0"/>
              </a:rPr>
              <a:t>WHO</a:t>
            </a:r>
            <a:r>
              <a:rPr lang="ja-JP" altLang="en-US" sz="1200" dirty="0">
                <a:solidFill>
                  <a:srgbClr val="000000"/>
                </a:solidFill>
                <a:latin typeface="Arial" panose="020B0604020202020204" pitchFamily="34" charset="0"/>
                <a:ea typeface="HY울릉도M"/>
                <a:cs typeface="Arial" panose="020B0604020202020204" pitchFamily="34" charset="0"/>
              </a:rPr>
              <a:t>世界保健機構によると、毛穴の中側、</a:t>
            </a:r>
            <a:r>
              <a:rPr lang="ko-KR" altLang="en-US" sz="1200" dirty="0">
                <a:solidFill>
                  <a:srgbClr val="000000"/>
                </a:solidFill>
                <a:latin typeface="Arial" panose="020B0604020202020204" pitchFamily="34" charset="0"/>
                <a:ea typeface="HY울릉도M"/>
                <a:cs typeface="Arial" panose="020B0604020202020204" pitchFamily="34" charset="0"/>
              </a:rPr>
              <a:t> </a:t>
            </a:r>
            <a:r>
              <a:rPr lang="ja-JP" altLang="en-US" sz="1200" dirty="0">
                <a:solidFill>
                  <a:srgbClr val="000000"/>
                </a:solidFill>
                <a:latin typeface="Arial" panose="020B0604020202020204" pitchFamily="34" charset="0"/>
                <a:ea typeface="HY울릉도M"/>
                <a:cs typeface="Arial" panose="020B0604020202020204" pitchFamily="34" charset="0"/>
              </a:rPr>
              <a:t>毛嚢横に位置している皮脂腺、又は皮脂線から発生する慢性炎症性疾患と定義されています。</a:t>
            </a:r>
            <a:endParaRPr lang="en-US" altLang="ja-JP" sz="1200" dirty="0">
              <a:solidFill>
                <a:srgbClr val="000000"/>
              </a:solidFill>
              <a:latin typeface="Arial" panose="020B0604020202020204" pitchFamily="34" charset="0"/>
              <a:ea typeface="HY울릉도M"/>
              <a:cs typeface="Arial" panose="020B0604020202020204" pitchFamily="34" charset="0"/>
            </a:endParaRPr>
          </a:p>
          <a:p>
            <a:pPr marL="0" indent="0">
              <a:lnSpc>
                <a:spcPct val="150000"/>
              </a:lnSpc>
              <a:spcBef>
                <a:spcPct val="20000"/>
              </a:spcBef>
              <a:buFont typeface="Wingdings" panose="05000000000000000000" pitchFamily="2" charset="2"/>
              <a:buNone/>
            </a:pPr>
            <a:r>
              <a:rPr lang="ja-JP" altLang="en-US" sz="1200" dirty="0">
                <a:solidFill>
                  <a:srgbClr val="203864"/>
                </a:solidFill>
                <a:latin typeface="Arial" panose="020B0604020202020204" pitchFamily="34" charset="0"/>
                <a:ea typeface="HY울릉도M"/>
                <a:cs typeface="Arial" panose="020B0604020202020204" pitchFamily="34" charset="0"/>
              </a:rPr>
              <a:t>ニキビの発病部位は主に、顔</a:t>
            </a:r>
            <a:r>
              <a:rPr lang="en-US" altLang="ko-KR" sz="1200" b="1" dirty="0">
                <a:solidFill>
                  <a:srgbClr val="FF0000"/>
                </a:solidFill>
                <a:latin typeface="Arial" panose="020B0604020202020204" pitchFamily="34" charset="0"/>
                <a:ea typeface="HY울릉도M"/>
                <a:cs typeface="Arial" panose="020B0604020202020204" pitchFamily="34" charset="0"/>
              </a:rPr>
              <a:t>(</a:t>
            </a:r>
            <a:r>
              <a:rPr lang="ja-JP" altLang="en-US" sz="1200" b="1" dirty="0">
                <a:solidFill>
                  <a:srgbClr val="FF0000"/>
                </a:solidFill>
                <a:latin typeface="Arial" panose="020B0604020202020204" pitchFamily="34" charset="0"/>
                <a:ea typeface="HY울릉도M"/>
                <a:cs typeface="Arial" panose="020B0604020202020204" pitchFamily="34" charset="0"/>
              </a:rPr>
              <a:t>おでこ</a:t>
            </a:r>
            <a:r>
              <a:rPr lang="en-US" altLang="ko-KR" sz="1200" b="1" dirty="0">
                <a:solidFill>
                  <a:srgbClr val="FF0000"/>
                </a:solidFill>
                <a:latin typeface="Arial" panose="020B0604020202020204" pitchFamily="34" charset="0"/>
                <a:ea typeface="HY울릉도M"/>
                <a:cs typeface="Arial" panose="020B0604020202020204" pitchFamily="34" charset="0"/>
              </a:rPr>
              <a:t>,</a:t>
            </a:r>
            <a:r>
              <a:rPr lang="ja-JP" altLang="en-US" sz="1200" b="1" dirty="0">
                <a:solidFill>
                  <a:srgbClr val="FF0000"/>
                </a:solidFill>
                <a:latin typeface="Arial" panose="020B0604020202020204" pitchFamily="34" charset="0"/>
                <a:ea typeface="HY울릉도M"/>
                <a:cs typeface="Arial" panose="020B0604020202020204" pitchFamily="34" charset="0"/>
              </a:rPr>
              <a:t>鼻</a:t>
            </a:r>
            <a:r>
              <a:rPr lang="en-US" altLang="ko-KR" sz="1200" b="1" dirty="0">
                <a:solidFill>
                  <a:srgbClr val="FF0000"/>
                </a:solidFill>
                <a:latin typeface="Arial" panose="020B0604020202020204" pitchFamily="34" charset="0"/>
                <a:ea typeface="HY울릉도M"/>
                <a:cs typeface="Arial" panose="020B0604020202020204" pitchFamily="34" charset="0"/>
              </a:rPr>
              <a:t>,</a:t>
            </a:r>
            <a:r>
              <a:rPr lang="ja-JP" altLang="en-US" sz="1200" b="1" dirty="0">
                <a:solidFill>
                  <a:srgbClr val="FF0000"/>
                </a:solidFill>
                <a:latin typeface="Arial" panose="020B0604020202020204" pitchFamily="34" charset="0"/>
                <a:ea typeface="HY울릉도M"/>
                <a:cs typeface="Arial" panose="020B0604020202020204" pitchFamily="34" charset="0"/>
              </a:rPr>
              <a:t>頬</a:t>
            </a:r>
            <a:r>
              <a:rPr lang="en-US" altLang="ko-KR" sz="1200" b="1" dirty="0">
                <a:solidFill>
                  <a:srgbClr val="FF0000"/>
                </a:solidFill>
                <a:latin typeface="Arial" panose="020B0604020202020204" pitchFamily="34" charset="0"/>
                <a:ea typeface="HY울릉도M"/>
                <a:cs typeface="Arial" panose="020B0604020202020204" pitchFamily="34" charset="0"/>
              </a:rPr>
              <a:t>),</a:t>
            </a:r>
            <a:r>
              <a:rPr lang="ja-JP" altLang="en-US" sz="1200" b="1" dirty="0">
                <a:solidFill>
                  <a:srgbClr val="FF0000"/>
                </a:solidFill>
                <a:latin typeface="Arial" panose="020B0604020202020204" pitchFamily="34" charset="0"/>
                <a:ea typeface="HY울릉도M"/>
                <a:cs typeface="Arial" panose="020B0604020202020204" pitchFamily="34" charset="0"/>
              </a:rPr>
              <a:t>首</a:t>
            </a:r>
            <a:r>
              <a:rPr lang="en-US" altLang="ko-KR" sz="1200" b="1" dirty="0">
                <a:solidFill>
                  <a:srgbClr val="FF0000"/>
                </a:solidFill>
                <a:latin typeface="Arial" panose="020B0604020202020204" pitchFamily="34" charset="0"/>
                <a:ea typeface="HY울릉도M"/>
                <a:cs typeface="Arial" panose="020B0604020202020204" pitchFamily="34" charset="0"/>
              </a:rPr>
              <a:t>,</a:t>
            </a:r>
            <a:r>
              <a:rPr lang="ja-JP" altLang="en-US" sz="1200" b="1" dirty="0">
                <a:solidFill>
                  <a:srgbClr val="FF0000"/>
                </a:solidFill>
                <a:latin typeface="Arial" panose="020B0604020202020204" pitchFamily="34" charset="0"/>
                <a:ea typeface="HY울릉도M"/>
                <a:cs typeface="Arial" panose="020B0604020202020204" pitchFamily="34" charset="0"/>
              </a:rPr>
              <a:t>胸</a:t>
            </a:r>
            <a:r>
              <a:rPr lang="en-US" altLang="ko-KR" sz="1200" b="1" dirty="0">
                <a:solidFill>
                  <a:srgbClr val="FF0000"/>
                </a:solidFill>
                <a:latin typeface="Arial" panose="020B0604020202020204" pitchFamily="34" charset="0"/>
                <a:ea typeface="HY울릉도M"/>
                <a:cs typeface="Arial" panose="020B0604020202020204" pitchFamily="34" charset="0"/>
              </a:rPr>
              <a:t>,</a:t>
            </a:r>
            <a:r>
              <a:rPr lang="ja-JP" altLang="en-US" sz="1200" b="1" dirty="0">
                <a:solidFill>
                  <a:srgbClr val="FF0000"/>
                </a:solidFill>
                <a:latin typeface="Arial" panose="020B0604020202020204" pitchFamily="34" charset="0"/>
                <a:ea typeface="HY울릉도M"/>
                <a:cs typeface="Arial" panose="020B0604020202020204" pitchFamily="34" charset="0"/>
              </a:rPr>
              <a:t>など</a:t>
            </a:r>
            <a:r>
              <a:rPr lang="ja-JP" altLang="en-US" sz="1200" dirty="0">
                <a:solidFill>
                  <a:srgbClr val="000000"/>
                </a:solidFill>
                <a:latin typeface="Arial" panose="020B0604020202020204" pitchFamily="34" charset="0"/>
                <a:ea typeface="HY울릉도M"/>
                <a:cs typeface="Arial" panose="020B0604020202020204" pitchFamily="34" charset="0"/>
              </a:rPr>
              <a:t>のような、油分が比較的多い部分にできます。背中も皮脂腺が多くニキビができやすいですが、シャンプーやトリートメントのすすぎ残しが原因のこともあります。</a:t>
            </a:r>
            <a:endParaRPr lang="en-US" altLang="ja-JP" sz="1200" dirty="0">
              <a:solidFill>
                <a:srgbClr val="000000"/>
              </a:solidFill>
              <a:latin typeface="Arial" panose="020B0604020202020204" pitchFamily="34" charset="0"/>
              <a:ea typeface="HY울릉도M"/>
              <a:cs typeface="Arial" panose="020B0604020202020204" pitchFamily="34" charset="0"/>
            </a:endParaRPr>
          </a:p>
          <a:p>
            <a:pPr marL="0" indent="0">
              <a:lnSpc>
                <a:spcPct val="150000"/>
              </a:lnSpc>
              <a:spcBef>
                <a:spcPct val="20000"/>
              </a:spcBef>
              <a:buFont typeface="Wingdings" panose="05000000000000000000" pitchFamily="2" charset="2"/>
              <a:buNone/>
            </a:pPr>
            <a:r>
              <a:rPr lang="ja-JP" altLang="en-US" sz="1200" dirty="0">
                <a:solidFill>
                  <a:srgbClr val="000000"/>
                </a:solidFill>
                <a:latin typeface="Arial" panose="020B0604020202020204" pitchFamily="34" charset="0"/>
                <a:ea typeface="HY울릉도M"/>
                <a:cs typeface="Arial" panose="020B0604020202020204" pitchFamily="34" charset="0"/>
              </a:rPr>
              <a:t>ニキビはの発生原因は、アンドロゲン（男性ホルモン）などの影響で皮脂分泌が増加、多くの場合</a:t>
            </a:r>
            <a:r>
              <a:rPr lang="ja-JP" altLang="en-US" sz="1200" b="1" dirty="0">
                <a:solidFill>
                  <a:srgbClr val="000000"/>
                </a:solidFill>
                <a:highlight>
                  <a:srgbClr val="FFFFCC"/>
                </a:highlight>
                <a:latin typeface="Arial" panose="020B0604020202020204" pitchFamily="34" charset="0"/>
                <a:ea typeface="HY울릉도M"/>
                <a:cs typeface="Arial" panose="020B0604020202020204" pitchFamily="34" charset="0"/>
              </a:rPr>
              <a:t>毛嚢とつながっている皮脂線の皮脂が外に排出できず、毛嚢周囲に閉じ込められて、めんぽうが作られ、皮膚の常在菌の感染が合わさって炎症が発生する</a:t>
            </a:r>
            <a:r>
              <a:rPr lang="ja-JP" altLang="en-US" sz="1200" dirty="0">
                <a:solidFill>
                  <a:srgbClr val="000000"/>
                </a:solidFill>
                <a:latin typeface="Arial" panose="020B0604020202020204" pitchFamily="34" charset="0"/>
                <a:ea typeface="HY울릉도M"/>
                <a:cs typeface="Arial" panose="020B0604020202020204" pitchFamily="34" charset="0"/>
              </a:rPr>
              <a:t>炎症性皮膚疾患であります。</a:t>
            </a:r>
            <a:endParaRPr lang="en-US" altLang="ko-KR" sz="1200" dirty="0">
              <a:solidFill>
                <a:srgbClr val="000000"/>
              </a:solidFill>
              <a:latin typeface="Arial" panose="020B0604020202020204" pitchFamily="34" charset="0"/>
              <a:ea typeface="HY울릉도M"/>
              <a:cs typeface="Arial" panose="020B0604020202020204" pitchFamily="34" charset="0"/>
            </a:endParaRPr>
          </a:p>
        </p:txBody>
      </p:sp>
      <p:sp>
        <p:nvSpPr>
          <p:cNvPr id="38916" name="슬라이드 번호 개체 틀 3">
            <a:extLst>
              <a:ext uri="{FF2B5EF4-FFF2-40B4-BE49-F238E27FC236}">
                <a16:creationId xmlns:a16="http://schemas.microsoft.com/office/drawing/2014/main" id="{65F16498-1064-2B73-E4CF-E48DE13873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4EA177-ED68-4CF0-92C6-C90C4365DA47}" type="slidenum">
              <a:rPr lang="ko-KR" altLang="en-US" smtClean="0">
                <a:solidFill>
                  <a:srgbClr val="000000"/>
                </a:solidFill>
                <a:latin typeface="맑은 고딕" panose="020B0503020000020004" pitchFamily="50" charset="-127"/>
              </a:rPr>
              <a:pPr/>
              <a:t>2</a:t>
            </a:fld>
            <a:endParaRPr lang="ko-KR" altLang="en-US">
              <a:solidFill>
                <a:srgbClr val="000000"/>
              </a:solidFill>
              <a:latin typeface="맑은 고딕" panose="020B0503020000020004" pitchFamily="50" charset="-12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ja-JP" altLang="en-US" dirty="0"/>
              <a:t>皮膚の皮脂膜バランスの変化</a:t>
            </a:r>
            <a:endParaRPr lang="en-US" altLang="ja-JP" dirty="0"/>
          </a:p>
          <a:p>
            <a:r>
              <a:rPr lang="ja-JP" altLang="en-US" dirty="0"/>
              <a:t>ニキビは皮膚の表面に生まれる皮脂膜のバランスを崩れさせるすべての状況で発生します。思春期の水分過多排出は皮脂膜の水分の含量が多くなると弱酸性である皮脂膜のピーエイチがアルカリ性に傾き、感染に弱い肌になります。この状態は主に夏に起こります。</a:t>
            </a:r>
            <a:endParaRPr lang="en-US" altLang="ja-JP" dirty="0"/>
          </a:p>
          <a:p>
            <a:r>
              <a:rPr lang="ja-JP" altLang="en-US" dirty="0"/>
              <a:t>女性の場合、生理の際に黄体ホルモンの増加により皮脂の生産の減少、皮脂膜の厚さの減少で発生したりもします。</a:t>
            </a:r>
            <a:endParaRPr lang="en-US" altLang="ja-JP" dirty="0"/>
          </a:p>
          <a:p>
            <a:r>
              <a:rPr lang="ja-JP" altLang="en-US" dirty="0"/>
              <a:t>産毛の部分、額、鼻、頬周辺は皮脂の分泌が多い部分です。</a:t>
            </a:r>
            <a:endParaRPr lang="en-US" altLang="ja-JP" dirty="0"/>
          </a:p>
          <a:p>
            <a:r>
              <a:rPr lang="ja-JP" altLang="en-US" dirty="0"/>
              <a:t>思春期ニキビは年を取り、皮脂量が減るとニキビは消えます。</a:t>
            </a:r>
            <a:endParaRPr lang="en-US" altLang="ja-JP" dirty="0"/>
          </a:p>
        </p:txBody>
      </p:sp>
      <p:sp>
        <p:nvSpPr>
          <p:cNvPr id="4" name="슬라이드 번호 개체 틀 3"/>
          <p:cNvSpPr>
            <a:spLocks noGrp="1"/>
          </p:cNvSpPr>
          <p:nvPr>
            <p:ph type="sldNum" sz="quarter" idx="5"/>
          </p:nvPr>
        </p:nvSpPr>
        <p:spPr/>
        <p:txBody>
          <a:bodyPr/>
          <a:lstStyle/>
          <a:p>
            <a:fld id="{10ED9ADF-7760-434E-BDE3-E1A216158D0A}" type="slidenum">
              <a:rPr lang="ko-KR" altLang="en-US" smtClean="0"/>
              <a:t>11</a:t>
            </a:fld>
            <a:endParaRPr lang="ko-KR" altLang="en-US"/>
          </a:p>
        </p:txBody>
      </p:sp>
    </p:spTree>
    <p:extLst>
      <p:ext uri="{BB962C8B-B14F-4D97-AF65-F5344CB8AC3E}">
        <p14:creationId xmlns:p14="http://schemas.microsoft.com/office/powerpoint/2010/main" val="2378150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슬라이드 이미지 개체 틀 1">
            <a:extLst>
              <a:ext uri="{FF2B5EF4-FFF2-40B4-BE49-F238E27FC236}">
                <a16:creationId xmlns:a16="http://schemas.microsoft.com/office/drawing/2014/main" id="{CE977479-679C-2A4E-FF65-B508722052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슬라이드 노트 개체 틀 2">
            <a:extLst>
              <a:ext uri="{FF2B5EF4-FFF2-40B4-BE49-F238E27FC236}">
                <a16:creationId xmlns:a16="http://schemas.microsoft.com/office/drawing/2014/main" id="{984BAC2E-5725-E71C-8E9C-E7CA1E3D4E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成人ニキビは化粧品、ストレス、生活習などが重要な原因として挙げられます。</a:t>
            </a:r>
            <a:r>
              <a:rPr lang="en-US" altLang="ko-KR" dirty="0"/>
              <a:t> </a:t>
            </a:r>
            <a:r>
              <a:rPr lang="ja-JP" altLang="en-US" dirty="0"/>
              <a:t>主にあごまわり、口まわり同時に発病し、治療は思春期ニキビよりは難しい方です。</a:t>
            </a:r>
            <a:r>
              <a:rPr lang="en-US" altLang="ko-KR" dirty="0"/>
              <a:t> </a:t>
            </a:r>
          </a:p>
          <a:p>
            <a:r>
              <a:rPr lang="ja-JP" altLang="en-US" dirty="0"/>
              <a:t>ニキビの原因を見ると、人体の内的変化で現れるニキビとして生理周期、ストレス、飲酒、喫煙、睡眠不足、加齢、糖尿病などのような慢性疾患などがあります。</a:t>
            </a:r>
            <a:endParaRPr lang="en-US" altLang="ja-JP" dirty="0"/>
          </a:p>
          <a:p>
            <a:r>
              <a:rPr lang="ja-JP" altLang="en-US" dirty="0"/>
              <a:t>生理周期では生理時、プロゲステンという黄体ホルモンの多すぎた刺激に皮脂生成が減少し、感染に弱くなり、起こります。</a:t>
            </a:r>
            <a:endParaRPr lang="en-US" altLang="ja-JP" dirty="0"/>
          </a:p>
          <a:p>
            <a:r>
              <a:rPr lang="ja-JP" altLang="en-US" dirty="0"/>
              <a:t>ストレスや飲酒などの原因により副腎皮質ホルモンの過多分泌が引き起こされニキビができます。</a:t>
            </a:r>
            <a:endParaRPr lang="en-US" altLang="ja-JP" dirty="0"/>
          </a:p>
          <a:p>
            <a:r>
              <a:rPr lang="ja-JP" altLang="en-US" dirty="0"/>
              <a:t>皮膚老化による肌の乾燥、皮脂膜コントロール弾力性低下が原因の場合もある。</a:t>
            </a:r>
            <a:endParaRPr lang="en-US" altLang="ja-JP" dirty="0"/>
          </a:p>
          <a:p>
            <a:r>
              <a:rPr lang="ja-JP" altLang="en-US" dirty="0"/>
              <a:t>糖尿や慢性疾患により皮膚への血液供給の減少、または免疫力低下から感染に弱くなり、ニキビや乾性が起こることもある。</a:t>
            </a:r>
            <a:endParaRPr lang="en-US" altLang="ja-JP" dirty="0"/>
          </a:p>
          <a:p>
            <a:endParaRPr lang="en-US" altLang="ja-JP" dirty="0"/>
          </a:p>
          <a:p>
            <a:r>
              <a:rPr lang="ja-JP" altLang="en-US" dirty="0"/>
              <a:t>また、</a:t>
            </a:r>
            <a:r>
              <a:rPr lang="en-US" altLang="ko-KR" dirty="0"/>
              <a:t>40</a:t>
            </a:r>
            <a:r>
              <a:rPr lang="ja-JP" altLang="en-US" dirty="0"/>
              <a:t>代以降のひどいニキビができる女性は、卵巣の腫瘍が原因の場合もあるので、産婦人科治療を受けてみることがベターです。</a:t>
            </a:r>
            <a:endParaRPr lang="en-US" altLang="ko-KR" dirty="0"/>
          </a:p>
        </p:txBody>
      </p:sp>
      <p:sp>
        <p:nvSpPr>
          <p:cNvPr id="43012" name="슬라이드 번호 개체 틀 3">
            <a:extLst>
              <a:ext uri="{FF2B5EF4-FFF2-40B4-BE49-F238E27FC236}">
                <a16:creationId xmlns:a16="http://schemas.microsoft.com/office/drawing/2014/main" id="{18B0DE09-7F6F-B8CD-CC2A-2AD2DCF8F9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99633E6-522C-479A-B2F3-15E90F276EE5}" type="slidenum">
              <a:rPr lang="ko-KR" altLang="en-US" smtClean="0">
                <a:solidFill>
                  <a:srgbClr val="000000"/>
                </a:solidFill>
                <a:latin typeface="맑은 고딕" panose="020B0503020000020004" pitchFamily="50" charset="-127"/>
              </a:rPr>
              <a:pPr/>
              <a:t>12</a:t>
            </a:fld>
            <a:endParaRPr lang="ko-KR" altLang="en-US">
              <a:solidFill>
                <a:srgbClr val="000000"/>
              </a:solidFill>
              <a:latin typeface="맑은 고딕" panose="020B0503020000020004" pitchFamily="50" charset="-127"/>
            </a:endParaRPr>
          </a:p>
        </p:txBody>
      </p:sp>
    </p:spTree>
    <p:extLst>
      <p:ext uri="{BB962C8B-B14F-4D97-AF65-F5344CB8AC3E}">
        <p14:creationId xmlns:p14="http://schemas.microsoft.com/office/powerpoint/2010/main" val="3353003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슬라이드 이미지 개체 틀 1">
            <a:extLst>
              <a:ext uri="{FF2B5EF4-FFF2-40B4-BE49-F238E27FC236}">
                <a16:creationId xmlns:a16="http://schemas.microsoft.com/office/drawing/2014/main" id="{CE977479-679C-2A4E-FF65-B508722052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슬라이드 노트 개체 틀 2">
            <a:extLst>
              <a:ext uri="{FF2B5EF4-FFF2-40B4-BE49-F238E27FC236}">
                <a16:creationId xmlns:a16="http://schemas.microsoft.com/office/drawing/2014/main" id="{984BAC2E-5725-E71C-8E9C-E7CA1E3D4E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人体の外的変化で現れるニキビは生活習慣の変化、少なすぎる肌ケア、化粧品が原因のニキビがあります。</a:t>
            </a:r>
            <a:endParaRPr lang="en-US" altLang="ja-JP" dirty="0"/>
          </a:p>
          <a:p>
            <a:pPr marL="0" marR="0" lvl="0" indent="0" algn="l" defTabSz="914400" rtl="0" eaLnBrk="1" fontAlgn="auto" latinLnBrk="1" hangingPunct="1">
              <a:lnSpc>
                <a:spcPct val="100000"/>
              </a:lnSpc>
              <a:spcBef>
                <a:spcPts val="0"/>
              </a:spcBef>
              <a:spcAft>
                <a:spcPts val="0"/>
              </a:spcAft>
              <a:buClrTx/>
              <a:buSzTx/>
              <a:buFontTx/>
              <a:buNone/>
              <a:tabLst/>
              <a:defRPr/>
            </a:pPr>
            <a:r>
              <a:rPr lang="ja-JP" altLang="en-US" sz="1200" dirty="0">
                <a:solidFill>
                  <a:srgbClr val="003399"/>
                </a:solidFill>
                <a:latin typeface="Arial" panose="020B0604020202020204" pitchFamily="34" charset="0"/>
                <a:ea typeface="HY울릉도M"/>
                <a:cs typeface="Arial" panose="020B0604020202020204" pitchFamily="34" charset="0"/>
              </a:rPr>
              <a:t>成人</a:t>
            </a:r>
            <a:r>
              <a:rPr lang="ja-JP" altLang="en-US" sz="1200" dirty="0">
                <a:solidFill>
                  <a:srgbClr val="000000"/>
                </a:solidFill>
                <a:latin typeface="Arial" panose="020B0604020202020204" pitchFamily="34" charset="0"/>
                <a:ea typeface="HY울릉도M"/>
                <a:cs typeface="Arial" panose="020B0604020202020204" pitchFamily="34" charset="0"/>
              </a:rPr>
              <a:t>の場合も</a:t>
            </a:r>
            <a:r>
              <a:rPr lang="ja-JP" altLang="en-US" sz="1200" b="1" dirty="0">
                <a:solidFill>
                  <a:srgbClr val="000000"/>
                </a:solidFill>
                <a:latin typeface="Arial" panose="020B0604020202020204" pitchFamily="34" charset="0"/>
                <a:ea typeface="HY울릉도M"/>
                <a:cs typeface="Arial" panose="020B0604020202020204" pitchFamily="34" charset="0"/>
              </a:rPr>
              <a:t>脂性肌の皮膚タイプ</a:t>
            </a:r>
            <a:r>
              <a:rPr lang="ja-JP" altLang="en-US" sz="1200" dirty="0">
                <a:solidFill>
                  <a:srgbClr val="000000"/>
                </a:solidFill>
                <a:latin typeface="Arial" panose="020B0604020202020204" pitchFamily="34" charset="0"/>
                <a:ea typeface="HY울릉도M"/>
                <a:cs typeface="Arial" panose="020B0604020202020204" pitchFamily="34" charset="0"/>
              </a:rPr>
              <a:t>に</a:t>
            </a:r>
            <a:r>
              <a:rPr lang="ja-JP" altLang="en-US" sz="1200" b="1" dirty="0">
                <a:solidFill>
                  <a:srgbClr val="000000"/>
                </a:solidFill>
                <a:latin typeface="Arial" panose="020B0604020202020204" pitchFamily="34" charset="0"/>
                <a:ea typeface="HY울릉도M"/>
                <a:cs typeface="Arial" panose="020B0604020202020204" pitchFamily="34" charset="0"/>
              </a:rPr>
              <a:t>局所的</a:t>
            </a:r>
            <a:r>
              <a:rPr lang="ja-JP" altLang="en-US" sz="1200" dirty="0">
                <a:solidFill>
                  <a:srgbClr val="000000"/>
                </a:solidFill>
                <a:latin typeface="Arial" panose="020B0604020202020204" pitchFamily="34" charset="0"/>
                <a:ea typeface="HY울릉도M"/>
                <a:cs typeface="Arial" panose="020B0604020202020204" pitchFamily="34" charset="0"/>
              </a:rPr>
              <a:t>によく起こる。</a:t>
            </a:r>
            <a:endParaRPr lang="en-US" altLang="ko-KR" dirty="0"/>
          </a:p>
          <a:p>
            <a:endParaRPr lang="en-US" altLang="ko-KR" dirty="0"/>
          </a:p>
          <a:p>
            <a:r>
              <a:rPr lang="ja-JP" altLang="en-US" dirty="0"/>
              <a:t>このような成人ニキビは現れたニキビを処置することも重要ですが、それよりもまず、原因を除去しなければ完璧な治療とは言えず、再発を防ぐことができません。</a:t>
            </a:r>
            <a:endParaRPr lang="en-US" altLang="ko-KR" dirty="0"/>
          </a:p>
        </p:txBody>
      </p:sp>
      <p:sp>
        <p:nvSpPr>
          <p:cNvPr id="43012" name="슬라이드 번호 개체 틀 3">
            <a:extLst>
              <a:ext uri="{FF2B5EF4-FFF2-40B4-BE49-F238E27FC236}">
                <a16:creationId xmlns:a16="http://schemas.microsoft.com/office/drawing/2014/main" id="{18B0DE09-7F6F-B8CD-CC2A-2AD2DCF8F9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99633E6-522C-479A-B2F3-15E90F276EE5}" type="slidenum">
              <a:rPr lang="ko-KR" altLang="en-US" smtClean="0">
                <a:solidFill>
                  <a:srgbClr val="000000"/>
                </a:solidFill>
                <a:latin typeface="맑은 고딕" panose="020B0503020000020004" pitchFamily="50" charset="-127"/>
              </a:rPr>
              <a:pPr/>
              <a:t>13</a:t>
            </a:fld>
            <a:endParaRPr lang="ko-KR" altLang="en-US">
              <a:solidFill>
                <a:srgbClr val="000000"/>
              </a:solidFill>
              <a:latin typeface="맑은 고딕" panose="020B0503020000020004" pitchFamily="50" charset="-127"/>
            </a:endParaRPr>
          </a:p>
        </p:txBody>
      </p:sp>
    </p:spTree>
    <p:extLst>
      <p:ext uri="{BB962C8B-B14F-4D97-AF65-F5344CB8AC3E}">
        <p14:creationId xmlns:p14="http://schemas.microsoft.com/office/powerpoint/2010/main" val="927856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ja-JP" altLang="en-US" dirty="0"/>
              <a:t>ニキビは前項で申し上げたように感染性疾患です。</a:t>
            </a:r>
            <a:br>
              <a:rPr lang="en-US" altLang="ko-KR" dirty="0"/>
            </a:br>
            <a:r>
              <a:rPr lang="ja-JP" altLang="en-US" dirty="0"/>
              <a:t>初めはホルモンの過多で起こったとはいえ、ニキビを触発させる菌に感染した時点から爆発的なニキビの増殖が起こります。</a:t>
            </a:r>
            <a:endParaRPr lang="en-US" altLang="ja-JP" dirty="0"/>
          </a:p>
          <a:p>
            <a:r>
              <a:rPr lang="ja-JP" altLang="en-US" dirty="0"/>
              <a:t>ニキビの原因菌主としてはプロピオニバクテリウムアクネバクテリアです。</a:t>
            </a:r>
            <a:endParaRPr lang="en-US" altLang="ko-KR" dirty="0"/>
          </a:p>
          <a:p>
            <a:r>
              <a:rPr lang="ja-JP" altLang="en-US" dirty="0"/>
              <a:t>この細菌のペーハーなな、または活性温度は</a:t>
            </a:r>
            <a:r>
              <a:rPr lang="en-US" altLang="ko-KR" dirty="0"/>
              <a:t>37</a:t>
            </a:r>
            <a:r>
              <a:rPr lang="ja-JP" altLang="en-US" dirty="0"/>
              <a:t>度で、高温で活性し、真皮層に住んでいます。この菌の活性が多くの青少年の場合、ニキビで多く現れたとすれば、お医者さんの処方箋による抗生物質が入ったニキビぐすりも効果的です。</a:t>
            </a:r>
            <a:r>
              <a:rPr lang="en-US" altLang="ko-KR" dirty="0"/>
              <a:t> </a:t>
            </a:r>
            <a:endParaRPr lang="ko-KR" altLang="en-US" dirty="0"/>
          </a:p>
        </p:txBody>
      </p:sp>
      <p:sp>
        <p:nvSpPr>
          <p:cNvPr id="4" name="슬라이드 번호 개체 틀 3"/>
          <p:cNvSpPr>
            <a:spLocks noGrp="1"/>
          </p:cNvSpPr>
          <p:nvPr>
            <p:ph type="sldNum" sz="quarter" idx="5"/>
          </p:nvPr>
        </p:nvSpPr>
        <p:spPr/>
        <p:txBody>
          <a:bodyPr/>
          <a:lstStyle/>
          <a:p>
            <a:fld id="{10ED9ADF-7760-434E-BDE3-E1A216158D0A}" type="slidenum">
              <a:rPr lang="ko-KR" altLang="en-US" smtClean="0"/>
              <a:t>14</a:t>
            </a:fld>
            <a:endParaRPr lang="ko-KR" altLang="en-US"/>
          </a:p>
        </p:txBody>
      </p:sp>
    </p:spTree>
    <p:extLst>
      <p:ext uri="{BB962C8B-B14F-4D97-AF65-F5344CB8AC3E}">
        <p14:creationId xmlns:p14="http://schemas.microsoft.com/office/powerpoint/2010/main" val="1661147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ja-JP" altLang="en-US" dirty="0"/>
              <a:t>ニキビのケア、そして処置です。</a:t>
            </a:r>
            <a:br>
              <a:rPr lang="en-US" altLang="ko-KR" dirty="0"/>
            </a:br>
            <a:r>
              <a:rPr lang="ja-JP" altLang="en-US" dirty="0"/>
              <a:t>最も最初にしなければならないことは、衛生管理、そして感染予防です。</a:t>
            </a:r>
            <a:br>
              <a:rPr lang="en-US" altLang="ko-KR" dirty="0"/>
            </a:br>
            <a:r>
              <a:rPr lang="ja-JP" altLang="en-US" dirty="0"/>
              <a:t>青少年の場合、</a:t>
            </a:r>
            <a:r>
              <a:rPr lang="ko-KR" altLang="en-US" sz="1200" b="1" dirty="0">
                <a:solidFill>
                  <a:srgbClr val="2E75B6"/>
                </a:solidFill>
              </a:rPr>
              <a:t>손</a:t>
            </a:r>
            <a:r>
              <a:rPr lang="ja-JP" altLang="en-US" sz="1200" b="1" dirty="0">
                <a:solidFill>
                  <a:srgbClr val="2E75B6"/>
                </a:solidFill>
              </a:rPr>
              <a:t>手、爪の手入れ、清潔、ヘアケア、顔を触るくせ、睡眠の習慣の見直し、そして寝ながら顔を触るくせ、枕カバーを清潔に保つなどで、衛生管理がさきです</a:t>
            </a:r>
            <a:r>
              <a:rPr lang="en-US" altLang="ko-KR" sz="1200" b="1" dirty="0">
                <a:solidFill>
                  <a:srgbClr val="2E75B6"/>
                </a:solidFill>
              </a:rPr>
              <a:t> </a:t>
            </a:r>
          </a:p>
        </p:txBody>
      </p:sp>
      <p:sp>
        <p:nvSpPr>
          <p:cNvPr id="4" name="슬라이드 번호 개체 틀 3"/>
          <p:cNvSpPr>
            <a:spLocks noGrp="1"/>
          </p:cNvSpPr>
          <p:nvPr>
            <p:ph type="sldNum" sz="quarter" idx="5"/>
          </p:nvPr>
        </p:nvSpPr>
        <p:spPr/>
        <p:txBody>
          <a:bodyPr/>
          <a:lstStyle/>
          <a:p>
            <a:fld id="{10ED9ADF-7760-434E-BDE3-E1A216158D0A}" type="slidenum">
              <a:rPr lang="ko-KR" altLang="en-US" smtClean="0"/>
              <a:t>15</a:t>
            </a:fld>
            <a:endParaRPr lang="ko-KR" altLang="en-US"/>
          </a:p>
        </p:txBody>
      </p:sp>
    </p:spTree>
    <p:extLst>
      <p:ext uri="{BB962C8B-B14F-4D97-AF65-F5344CB8AC3E}">
        <p14:creationId xmlns:p14="http://schemas.microsoft.com/office/powerpoint/2010/main" val="257703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ja-JP" altLang="en-US" sz="1200" b="0" dirty="0">
                <a:solidFill>
                  <a:srgbClr val="2E75B6"/>
                </a:solidFill>
              </a:rPr>
              <a:t>追加事項として　、夏の時期の水分過多、生理不順、強力な洗剤の使用、過度な角質除去などのような皮脂膜のバランスを壊してしまうどんな原因も、ニキビのケアをするときに気を付けなければならない内容です。</a:t>
            </a:r>
            <a:endParaRPr lang="en-US" altLang="ja-JP" sz="1200" b="0" dirty="0">
              <a:solidFill>
                <a:srgbClr val="2E75B6"/>
              </a:solidFill>
            </a:endParaRPr>
          </a:p>
          <a:p>
            <a:r>
              <a:rPr lang="ja-JP" altLang="en-US" sz="1200" b="0" dirty="0">
                <a:solidFill>
                  <a:srgbClr val="2E75B6"/>
                </a:solidFill>
              </a:rPr>
              <a:t>特に夏のシーズンの過度な汗は皮膚のペーハーを変化させ、ニキビを悪化させるのですぐに洗い流して下さい。皮膚のペーハーを維持することはニキビ予防にとても重要です。なぜならニキビの菌はペーハーなな前後で活性化されるからです。</a:t>
            </a:r>
            <a:endParaRPr lang="en-US" altLang="ja-JP" sz="1200" b="0" dirty="0">
              <a:solidFill>
                <a:srgbClr val="2E75B6"/>
              </a:solidFill>
            </a:endParaRPr>
          </a:p>
          <a:p>
            <a:r>
              <a:rPr lang="ja-JP" altLang="en-US" sz="1200" b="0" dirty="0">
                <a:solidFill>
                  <a:srgbClr val="2E75B6"/>
                </a:solidFill>
              </a:rPr>
              <a:t>洗顔時に強すぎる洗浄力をもったものを使用すると、皮脂膜が完全に洗い流され、</a:t>
            </a:r>
            <a:r>
              <a:rPr lang="en-US" altLang="ja-JP" sz="1200" b="0" dirty="0">
                <a:solidFill>
                  <a:srgbClr val="2E75B6"/>
                </a:solidFill>
              </a:rPr>
              <a:t>2</a:t>
            </a:r>
            <a:r>
              <a:rPr lang="ja-JP" altLang="en-US" sz="1200" b="0" dirty="0">
                <a:solidFill>
                  <a:srgbClr val="2E75B6"/>
                </a:solidFill>
              </a:rPr>
              <a:t>時間から</a:t>
            </a:r>
            <a:r>
              <a:rPr lang="en-US" altLang="ja-JP" sz="1200" b="0" dirty="0">
                <a:solidFill>
                  <a:srgbClr val="2E75B6"/>
                </a:solidFill>
              </a:rPr>
              <a:t>3</a:t>
            </a:r>
            <a:r>
              <a:rPr lang="ja-JP" altLang="en-US" sz="1200" b="0" dirty="0">
                <a:solidFill>
                  <a:srgbClr val="2E75B6"/>
                </a:solidFill>
              </a:rPr>
              <a:t>時間の間、皮膚が空気中の細菌に無防備な状態になるので、注意しなければなりません。</a:t>
            </a:r>
            <a:endParaRPr lang="en-US" altLang="ja-JP" sz="1200" b="0" dirty="0">
              <a:solidFill>
                <a:srgbClr val="2E75B6"/>
              </a:solidFill>
            </a:endParaRPr>
          </a:p>
          <a:p>
            <a:r>
              <a:rPr lang="ja-JP" altLang="en-US" sz="1200" b="0" dirty="0">
                <a:solidFill>
                  <a:srgbClr val="2E75B6"/>
                </a:solidFill>
              </a:rPr>
              <a:t>ニキビ肌は老廃物を整える次元で、角質の正常な排出も、とても必要になります。定期的に皮膚を刺激せずに、角質除去することはニキビの原因のうちのひとつを取り除くことでもあります。</a:t>
            </a:r>
            <a:endParaRPr lang="en-US" altLang="ja-JP" sz="1200" b="0" dirty="0">
              <a:solidFill>
                <a:srgbClr val="2E75B6"/>
              </a:solidFill>
            </a:endParaRPr>
          </a:p>
        </p:txBody>
      </p:sp>
      <p:sp>
        <p:nvSpPr>
          <p:cNvPr id="4" name="슬라이드 번호 개체 틀 3"/>
          <p:cNvSpPr>
            <a:spLocks noGrp="1"/>
          </p:cNvSpPr>
          <p:nvPr>
            <p:ph type="sldNum" sz="quarter" idx="5"/>
          </p:nvPr>
        </p:nvSpPr>
        <p:spPr/>
        <p:txBody>
          <a:bodyPr/>
          <a:lstStyle/>
          <a:p>
            <a:fld id="{10ED9ADF-7760-434E-BDE3-E1A216158D0A}" type="slidenum">
              <a:rPr lang="ko-KR" altLang="en-US" smtClean="0"/>
              <a:t>16</a:t>
            </a:fld>
            <a:endParaRPr lang="ko-KR" altLang="en-US"/>
          </a:p>
        </p:txBody>
      </p:sp>
    </p:spTree>
    <p:extLst>
      <p:ext uri="{BB962C8B-B14F-4D97-AF65-F5344CB8AC3E}">
        <p14:creationId xmlns:p14="http://schemas.microsoft.com/office/powerpoint/2010/main" val="110236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ja-JP" altLang="en-US" dirty="0"/>
              <a:t>ニキビをつぶす方法、圧出施法をお見せいたします。</a:t>
            </a:r>
            <a:br>
              <a:rPr lang="en-US" altLang="ko-KR" dirty="0"/>
            </a:br>
            <a:r>
              <a:rPr lang="ja-JP" altLang="en-US" dirty="0"/>
              <a:t>ご覧いただいたように、つぶすときに最も重要な事は感染防止です。</a:t>
            </a:r>
            <a:endParaRPr lang="en-US" altLang="ko-KR" dirty="0"/>
          </a:p>
          <a:p>
            <a:r>
              <a:rPr lang="ja-JP" altLang="en-US" dirty="0"/>
              <a:t>ニキビがひどい場合はお近くの皮膚科に行って専門的な処置をすることが望ましいです。</a:t>
            </a:r>
            <a:endParaRPr lang="ko-KR" altLang="en-US" dirty="0"/>
          </a:p>
        </p:txBody>
      </p:sp>
      <p:sp>
        <p:nvSpPr>
          <p:cNvPr id="4" name="슬라이드 번호 개체 틀 3"/>
          <p:cNvSpPr>
            <a:spLocks noGrp="1"/>
          </p:cNvSpPr>
          <p:nvPr>
            <p:ph type="sldNum" sz="quarter" idx="5"/>
          </p:nvPr>
        </p:nvSpPr>
        <p:spPr/>
        <p:txBody>
          <a:bodyPr/>
          <a:lstStyle/>
          <a:p>
            <a:fld id="{10ED9ADF-7760-434E-BDE3-E1A216158D0A}" type="slidenum">
              <a:rPr lang="ko-KR" altLang="en-US" smtClean="0"/>
              <a:t>17</a:t>
            </a:fld>
            <a:endParaRPr lang="ko-KR" altLang="en-US"/>
          </a:p>
        </p:txBody>
      </p:sp>
    </p:spTree>
    <p:extLst>
      <p:ext uri="{BB962C8B-B14F-4D97-AF65-F5344CB8AC3E}">
        <p14:creationId xmlns:p14="http://schemas.microsoft.com/office/powerpoint/2010/main" val="34248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슬라이드 이미지 개체 틀 1">
            <a:extLst>
              <a:ext uri="{FF2B5EF4-FFF2-40B4-BE49-F238E27FC236}">
                <a16:creationId xmlns:a16="http://schemas.microsoft.com/office/drawing/2014/main" id="{3DD86F5B-B281-4111-FD98-FAA034678C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슬라이드 노트 개체 틀 2">
            <a:extLst>
              <a:ext uri="{FF2B5EF4-FFF2-40B4-BE49-F238E27FC236}">
                <a16:creationId xmlns:a16="http://schemas.microsoft.com/office/drawing/2014/main" id="{ADEEF8F3-5ECF-EC76-8705-1F1F4A19E7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ja-JP" altLang="en-US" dirty="0"/>
              <a:t>ニキビができる過程は、</a:t>
            </a:r>
            <a:endParaRPr lang="en-US" altLang="ko-KR" dirty="0"/>
          </a:p>
          <a:p>
            <a:pPr marL="228600" indent="-228600">
              <a:buAutoNum type="arabicPeriod"/>
            </a:pPr>
            <a:r>
              <a:rPr lang="ja-JP" altLang="en-US" dirty="0"/>
              <a:t>まず、皮脂腺に貯蔵されている皮脂の増加による、めんぽうが発生します。</a:t>
            </a:r>
            <a:endParaRPr lang="en-US" altLang="ja-JP" dirty="0"/>
          </a:p>
          <a:p>
            <a:pPr marL="0" indent="0">
              <a:buNone/>
            </a:pPr>
            <a:r>
              <a:rPr lang="ja-JP" altLang="en-US" dirty="0"/>
              <a:t>　　めんぽうとは・・毛穴を詰まらせている皮脂や細菌、はがれ落ちた角質などのかたまりを意味し、コメドとも呼ばれています。</a:t>
            </a:r>
            <a:endParaRPr lang="en-US" altLang="ko-KR" dirty="0"/>
          </a:p>
          <a:p>
            <a:pPr marL="0" indent="0">
              <a:buNone/>
            </a:pPr>
            <a:r>
              <a:rPr lang="en-US" altLang="ko-KR" dirty="0"/>
              <a:t>2. </a:t>
            </a:r>
            <a:r>
              <a:rPr lang="ja-JP" altLang="en-US" dirty="0"/>
              <a:t>めんぽうが大きくなにつれ、毛穴がせまくなり</a:t>
            </a:r>
            <a:r>
              <a:rPr lang="en-US" altLang="ko-KR" dirty="0"/>
              <a:t>,</a:t>
            </a:r>
            <a:r>
              <a:rPr lang="ja-JP" altLang="en-US" dirty="0"/>
              <a:t>継続的な皮脂発生はめんぽうの成長を早めます。　</a:t>
            </a:r>
            <a:endParaRPr lang="en-US" altLang="ko-KR" dirty="0"/>
          </a:p>
          <a:p>
            <a:pPr marL="0" indent="0">
              <a:buNone/>
            </a:pPr>
            <a:r>
              <a:rPr lang="en-US" altLang="ko-KR" dirty="0"/>
              <a:t>3. </a:t>
            </a:r>
            <a:r>
              <a:rPr lang="ja-JP" altLang="en-US" dirty="0"/>
              <a:t>作られためんぽうが外に排出されない状態で内部で皮膚の常在菌の感染が起こり、</a:t>
            </a:r>
            <a:r>
              <a:rPr lang="ko-KR" altLang="en-US" dirty="0"/>
              <a:t> </a:t>
            </a:r>
            <a:r>
              <a:rPr lang="ja-JP" altLang="en-US" dirty="0"/>
              <a:t>非炎症性きゅうしん、そして赤い色の小さく固い病変が作られます。この非炎症性きゅうしんはすぐけっせつ、そして</a:t>
            </a:r>
            <a:r>
              <a:rPr lang="ja-JP" altLang="en-US" b="1" i="0" dirty="0">
                <a:solidFill>
                  <a:srgbClr val="202124"/>
                </a:solidFill>
                <a:effectLst/>
                <a:latin typeface="Apple SD Gothic Neo"/>
              </a:rPr>
              <a:t>とても大きくなった　かたまりに</a:t>
            </a:r>
            <a:r>
              <a:rPr lang="ja-JP" altLang="en-US" dirty="0"/>
              <a:t>発展します。</a:t>
            </a:r>
            <a:endParaRPr lang="en-US" altLang="ko-KR" dirty="0"/>
          </a:p>
          <a:p>
            <a:pPr marL="0" indent="0">
              <a:buNone/>
            </a:pPr>
            <a:r>
              <a:rPr lang="en-US" altLang="ko-KR" dirty="0"/>
              <a:t>4. </a:t>
            </a:r>
            <a:r>
              <a:rPr lang="ja-JP" altLang="en-US" dirty="0"/>
              <a:t>形成されためんぽうが皮膚常在菌によって感染した場合、ほっせきせいきゅうしんとのう胞、そして炎症性けっせつと嚢腫がつくられ、深刻なニキビになるものです。</a:t>
            </a:r>
            <a:endParaRPr lang="en-US" altLang="ko-KR" dirty="0"/>
          </a:p>
          <a:p>
            <a:pPr marL="228600" indent="-228600">
              <a:buAutoNum type="arabicPeriod"/>
            </a:pPr>
            <a:endParaRPr lang="en-US" altLang="ko-KR" dirty="0"/>
          </a:p>
          <a:p>
            <a:pPr marL="0" indent="0">
              <a:buNone/>
            </a:pPr>
            <a:r>
              <a:rPr lang="ja-JP" altLang="en-US" b="0" i="0" dirty="0">
                <a:solidFill>
                  <a:srgbClr val="202124"/>
                </a:solidFill>
                <a:effectLst/>
                <a:latin typeface="Apple SD Gothic Neo"/>
              </a:rPr>
              <a:t>補足</a:t>
            </a:r>
            <a:endParaRPr lang="en-US" altLang="ko-KR" b="0" i="0" dirty="0">
              <a:solidFill>
                <a:srgbClr val="202124"/>
              </a:solidFill>
              <a:effectLst/>
              <a:latin typeface="Apple SD Gothic Neo"/>
            </a:endParaRPr>
          </a:p>
          <a:p>
            <a:pPr marL="0" indent="0">
              <a:buNone/>
            </a:pPr>
            <a:endParaRPr lang="en-US" altLang="ko-KR" b="0" i="0" dirty="0">
              <a:solidFill>
                <a:srgbClr val="202124"/>
              </a:solidFill>
              <a:effectLst/>
              <a:latin typeface="Apple SD Gothic Neo"/>
            </a:endParaRPr>
          </a:p>
          <a:p>
            <a:pPr marL="0" indent="0">
              <a:buNone/>
            </a:pPr>
            <a:r>
              <a:rPr lang="ja-JP" altLang="en-US" b="1" i="0" dirty="0">
                <a:solidFill>
                  <a:srgbClr val="202124"/>
                </a:solidFill>
                <a:effectLst/>
                <a:latin typeface="Apple SD Gothic Neo"/>
              </a:rPr>
              <a:t>きゅうしん</a:t>
            </a:r>
            <a:r>
              <a:rPr lang="en-US" altLang="ko-KR" b="1" i="0" dirty="0">
                <a:solidFill>
                  <a:srgbClr val="202124"/>
                </a:solidFill>
                <a:effectLst/>
                <a:latin typeface="Apple SD Gothic Neo"/>
              </a:rPr>
              <a:t>(papule)</a:t>
            </a:r>
            <a:r>
              <a:rPr lang="ja-JP" altLang="en-US" b="0" i="0" dirty="0">
                <a:solidFill>
                  <a:srgbClr val="202124"/>
                </a:solidFill>
                <a:effectLst/>
                <a:latin typeface="Apple SD Gothic Neo"/>
              </a:rPr>
              <a:t>とは</a:t>
            </a:r>
            <a:r>
              <a:rPr lang="ja-JP" altLang="en-US" b="1" i="0" dirty="0">
                <a:solidFill>
                  <a:srgbClr val="202124"/>
                </a:solidFill>
                <a:effectLst/>
                <a:latin typeface="Apple SD Gothic Neo"/>
              </a:rPr>
              <a:t>炎症性ニキビ病変と非炎症性ニキビ病変の間のかたち。</a:t>
            </a:r>
            <a:r>
              <a:rPr lang="ko-KR" altLang="en-US" b="0" i="0" dirty="0">
                <a:solidFill>
                  <a:srgbClr val="202124"/>
                </a:solidFill>
                <a:effectLst/>
                <a:latin typeface="Apple SD Gothic Neo"/>
              </a:rPr>
              <a:t> </a:t>
            </a:r>
            <a:r>
              <a:rPr lang="ja-JP" altLang="en-US" b="0" i="0" dirty="0">
                <a:solidFill>
                  <a:srgbClr val="202124"/>
                </a:solidFill>
                <a:effectLst/>
                <a:latin typeface="Apple SD Gothic Neo"/>
              </a:rPr>
              <a:t>皮膚のしっかりとしたかたまりで、直径が</a:t>
            </a:r>
            <a:r>
              <a:rPr lang="en-US" altLang="ko-KR" b="0" i="0" dirty="0">
                <a:solidFill>
                  <a:srgbClr val="202124"/>
                </a:solidFill>
                <a:effectLst/>
                <a:latin typeface="Apple SD Gothic Neo"/>
              </a:rPr>
              <a:t>0.5</a:t>
            </a:r>
            <a:r>
              <a:rPr lang="ja-JP" altLang="en-US" b="0" i="0" dirty="0">
                <a:solidFill>
                  <a:srgbClr val="202124"/>
                </a:solidFill>
                <a:effectLst/>
                <a:latin typeface="Apple SD Gothic Neo"/>
              </a:rPr>
              <a:t>ｍ</a:t>
            </a:r>
            <a:r>
              <a:rPr lang="en-US" altLang="ko-KR" b="0" i="0" dirty="0">
                <a:solidFill>
                  <a:srgbClr val="202124"/>
                </a:solidFill>
                <a:effectLst/>
                <a:latin typeface="Apple SD Gothic Neo"/>
              </a:rPr>
              <a:t>m~1</a:t>
            </a:r>
            <a:r>
              <a:rPr lang="ja-JP" altLang="en-US" b="0" i="0" dirty="0">
                <a:solidFill>
                  <a:srgbClr val="202124"/>
                </a:solidFill>
                <a:effectLst/>
                <a:latin typeface="Apple SD Gothic Neo"/>
              </a:rPr>
              <a:t>ｍ</a:t>
            </a:r>
            <a:r>
              <a:rPr lang="en-US" altLang="ko-KR" b="0" i="0" dirty="0">
                <a:solidFill>
                  <a:srgbClr val="202124"/>
                </a:solidFill>
                <a:effectLst/>
                <a:latin typeface="Apple SD Gothic Neo"/>
              </a:rPr>
              <a:t>m</a:t>
            </a:r>
            <a:r>
              <a:rPr lang="ja-JP" altLang="en-US" b="0" i="0" dirty="0">
                <a:solidFill>
                  <a:srgbClr val="202124"/>
                </a:solidFill>
                <a:effectLst/>
                <a:latin typeface="Apple SD Gothic Neo"/>
              </a:rPr>
              <a:t>ぐらいになります。</a:t>
            </a:r>
            <a:r>
              <a:rPr lang="en-US" altLang="ko-KR" b="0" i="0" dirty="0">
                <a:solidFill>
                  <a:srgbClr val="202124"/>
                </a:solidFill>
                <a:effectLst/>
                <a:latin typeface="Apple SD Gothic Neo"/>
              </a:rPr>
              <a:t> </a:t>
            </a:r>
          </a:p>
          <a:p>
            <a:pPr marL="0" indent="0">
              <a:buNone/>
            </a:pPr>
            <a:r>
              <a:rPr lang="ja-JP" altLang="en-US" b="0" i="0" dirty="0">
                <a:solidFill>
                  <a:srgbClr val="202124"/>
                </a:solidFill>
                <a:effectLst/>
                <a:latin typeface="Apple SD Gothic Neo"/>
              </a:rPr>
              <a:t>小さく、固い赤色の病変として、中にはうみが確認できない状態で現れます。</a:t>
            </a:r>
            <a:endParaRPr lang="en-US" altLang="ko-KR" b="0" i="0" dirty="0">
              <a:solidFill>
                <a:srgbClr val="202124"/>
              </a:solidFill>
              <a:effectLst/>
              <a:latin typeface="Apple SD Gothic Neo"/>
            </a:endParaRPr>
          </a:p>
          <a:p>
            <a:pPr marL="0" indent="0">
              <a:buNone/>
            </a:pPr>
            <a:endParaRPr lang="en-US" altLang="ko-KR" b="0" i="0" dirty="0">
              <a:solidFill>
                <a:srgbClr val="202124"/>
              </a:solidFill>
              <a:effectLst/>
              <a:latin typeface="Apple SD Gothic Neo"/>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ja-JP" altLang="en-US" b="1" i="0" dirty="0">
                <a:solidFill>
                  <a:srgbClr val="202124"/>
                </a:solidFill>
                <a:effectLst/>
                <a:latin typeface="Apple SD Gothic Neo"/>
              </a:rPr>
              <a:t>けっせつ</a:t>
            </a:r>
            <a:r>
              <a:rPr lang="en-US" altLang="ko-KR" b="1" i="0" dirty="0">
                <a:solidFill>
                  <a:srgbClr val="202124"/>
                </a:solidFill>
                <a:effectLst/>
                <a:latin typeface="Apple SD Gothic Neo"/>
              </a:rPr>
              <a:t>(</a:t>
            </a:r>
            <a:r>
              <a:rPr lang="en-US" altLang="ko-KR" b="1" i="0" dirty="0">
                <a:solidFill>
                  <a:srgbClr val="5F6368"/>
                </a:solidFill>
                <a:effectLst/>
                <a:latin typeface="Apple SD Gothic Neo"/>
              </a:rPr>
              <a:t>nodule)</a:t>
            </a:r>
            <a:r>
              <a:rPr lang="ja-JP" altLang="en-US" b="0" i="0" dirty="0">
                <a:solidFill>
                  <a:srgbClr val="202124"/>
                </a:solidFill>
                <a:effectLst/>
                <a:latin typeface="Apple SD Gothic Neo"/>
              </a:rPr>
              <a:t>とは</a:t>
            </a:r>
            <a:r>
              <a:rPr lang="ja-JP" altLang="en-US" b="1" i="0" dirty="0">
                <a:solidFill>
                  <a:srgbClr val="202124"/>
                </a:solidFill>
                <a:effectLst/>
                <a:latin typeface="Apple SD Gothic Neo"/>
              </a:rPr>
              <a:t>非正常性で大きくなったかたまりを</a:t>
            </a:r>
            <a:r>
              <a:rPr lang="ja-JP" altLang="en-US" b="0" i="0" dirty="0">
                <a:solidFill>
                  <a:srgbClr val="202124"/>
                </a:solidFill>
                <a:effectLst/>
                <a:latin typeface="Apple SD Gothic Neo"/>
              </a:rPr>
              <a:t>意味します。</a:t>
            </a:r>
            <a:endParaRPr lang="ko-KR" altLang="en-US" dirty="0"/>
          </a:p>
        </p:txBody>
      </p:sp>
      <p:sp>
        <p:nvSpPr>
          <p:cNvPr id="38916" name="슬라이드 번호 개체 틀 3">
            <a:extLst>
              <a:ext uri="{FF2B5EF4-FFF2-40B4-BE49-F238E27FC236}">
                <a16:creationId xmlns:a16="http://schemas.microsoft.com/office/drawing/2014/main" id="{65F16498-1064-2B73-E4CF-E48DE13873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4EA177-ED68-4CF0-92C6-C90C4365DA47}" type="slidenum">
              <a:rPr lang="ko-KR" altLang="en-US" smtClean="0">
                <a:solidFill>
                  <a:srgbClr val="000000"/>
                </a:solidFill>
                <a:latin typeface="맑은 고딕" panose="020B0503020000020004" pitchFamily="50" charset="-127"/>
              </a:rPr>
              <a:pPr/>
              <a:t>3</a:t>
            </a:fld>
            <a:endParaRPr lang="ko-KR" altLang="en-US">
              <a:solidFill>
                <a:srgbClr val="000000"/>
              </a:solidFill>
              <a:latin typeface="맑은 고딕" panose="020B0503020000020004" pitchFamily="50" charset="-127"/>
            </a:endParaRPr>
          </a:p>
        </p:txBody>
      </p:sp>
    </p:spTree>
    <p:extLst>
      <p:ext uri="{BB962C8B-B14F-4D97-AF65-F5344CB8AC3E}">
        <p14:creationId xmlns:p14="http://schemas.microsoft.com/office/powerpoint/2010/main" val="157311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ja-JP" altLang="en-US" dirty="0"/>
              <a:t>ニキビが皮膚に与える悪影響は、まず、毛穴の機能低下と毛穴の拡大。そのせいでパッと見てもわかるほど毛穴が大きくなり、美容的にも不潔に見え、肌のキメ、または肌がでこぼこと、おうとつのある肌になり、美しく清潔な皮膚を維持することができないからです。</a:t>
            </a:r>
            <a:r>
              <a:rPr lang="ko-KR" altLang="en-US" dirty="0"/>
              <a:t>  </a:t>
            </a:r>
          </a:p>
        </p:txBody>
      </p:sp>
      <p:sp>
        <p:nvSpPr>
          <p:cNvPr id="4" name="슬라이드 번호 개체 틀 3"/>
          <p:cNvSpPr>
            <a:spLocks noGrp="1"/>
          </p:cNvSpPr>
          <p:nvPr>
            <p:ph type="sldNum" sz="quarter" idx="5"/>
          </p:nvPr>
        </p:nvSpPr>
        <p:spPr/>
        <p:txBody>
          <a:bodyPr/>
          <a:lstStyle/>
          <a:p>
            <a:fld id="{10ED9ADF-7760-434E-BDE3-E1A216158D0A}" type="slidenum">
              <a:rPr lang="ko-KR" altLang="en-US" smtClean="0"/>
              <a:t>4</a:t>
            </a:fld>
            <a:endParaRPr lang="ko-KR" altLang="en-US"/>
          </a:p>
        </p:txBody>
      </p:sp>
    </p:spTree>
    <p:extLst>
      <p:ext uri="{BB962C8B-B14F-4D97-AF65-F5344CB8AC3E}">
        <p14:creationId xmlns:p14="http://schemas.microsoft.com/office/powerpoint/2010/main" val="290176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ja-JP" altLang="en-US" dirty="0"/>
              <a:t>では、ニキビの種類を簡単に区別してみましょう。</a:t>
            </a:r>
            <a:endParaRPr lang="en-US" altLang="ko-KR" dirty="0"/>
          </a:p>
          <a:p>
            <a:r>
              <a:rPr lang="ja-JP" altLang="en-US" dirty="0"/>
              <a:t>まず、ニキビ非炎症性ニキビと炎症性ニキビ、二つに分けることができます。しかし、多くのニキビは初めの時点では非炎症性として始まり、時間がたち、感染により炎症が同時に伴う状態に発展します。</a:t>
            </a:r>
            <a:endParaRPr lang="en-US" altLang="ko-KR" dirty="0"/>
          </a:p>
          <a:p>
            <a:r>
              <a:rPr lang="ja-JP" altLang="en-US" dirty="0"/>
              <a:t>皆さんがご存じであるブラックヘッド、ホワイトヘッドニキビはまだ炎症が伴っていない非炎症性ニキビであり、皮膚の中にしっかりとしたかたまりとして発展し、膿を伴う深刻なニキビが炎症性ニキビです。</a:t>
            </a:r>
            <a:r>
              <a:rPr lang="ko-KR" altLang="en-US" b="0" i="0" dirty="0">
                <a:solidFill>
                  <a:srgbClr val="202124"/>
                </a:solidFill>
                <a:effectLst/>
                <a:latin typeface="Apple SD Gothic Neo"/>
              </a:rPr>
              <a:t> </a:t>
            </a:r>
            <a:endParaRPr lang="ko-KR" altLang="en-US" dirty="0"/>
          </a:p>
        </p:txBody>
      </p:sp>
      <p:sp>
        <p:nvSpPr>
          <p:cNvPr id="4" name="슬라이드 번호 개체 틀 3"/>
          <p:cNvSpPr>
            <a:spLocks noGrp="1"/>
          </p:cNvSpPr>
          <p:nvPr>
            <p:ph type="sldNum" sz="quarter" idx="5"/>
          </p:nvPr>
        </p:nvSpPr>
        <p:spPr/>
        <p:txBody>
          <a:bodyPr/>
          <a:lstStyle/>
          <a:p>
            <a:fld id="{10ED9ADF-7760-434E-BDE3-E1A216158D0A}" type="slidenum">
              <a:rPr lang="ko-KR" altLang="en-US" smtClean="0"/>
              <a:t>5</a:t>
            </a:fld>
            <a:endParaRPr lang="ko-KR" altLang="en-US"/>
          </a:p>
        </p:txBody>
      </p:sp>
    </p:spTree>
    <p:extLst>
      <p:ext uri="{BB962C8B-B14F-4D97-AF65-F5344CB8AC3E}">
        <p14:creationId xmlns:p14="http://schemas.microsoft.com/office/powerpoint/2010/main" val="102197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슬라이드 이미지 개체 틀 1">
            <a:extLst>
              <a:ext uri="{FF2B5EF4-FFF2-40B4-BE49-F238E27FC236}">
                <a16:creationId xmlns:a16="http://schemas.microsoft.com/office/drawing/2014/main" id="{8ADB1EA5-F170-3A5D-1D53-54C3CBB240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슬라이드 노트 개체 틀 2">
            <a:extLst>
              <a:ext uri="{FF2B5EF4-FFF2-40B4-BE49-F238E27FC236}">
                <a16:creationId xmlns:a16="http://schemas.microsoft.com/office/drawing/2014/main" id="{4B0DCF93-86C1-81F9-05A0-40D6091E13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まず、ブラックヘッドはめんぽうが排出されず、毛穴につまっている状態です</a:t>
            </a:r>
            <a:endParaRPr lang="en-US" altLang="ja-JP" dirty="0"/>
          </a:p>
          <a:p>
            <a:r>
              <a:rPr lang="ja-JP" altLang="en-US" dirty="0"/>
              <a:t>皮脂を分泌する皮脂腺は毛穴内に位置し、皮脂を分泌、排出するが皮脂が毛穴の外に上手く分泌できず毛穴の中に溜まった皮脂のかたまりは、だんだん固くなり、大きくなります。最終的に上の部分が毛穴の外にさらされめんぽうを形成します。端の部分が皮膚の外に出て、</a:t>
            </a:r>
            <a:r>
              <a:rPr lang="ja-JP" altLang="en-US" sz="1200" b="1" dirty="0">
                <a:solidFill>
                  <a:srgbClr val="FF0000"/>
                </a:solidFill>
                <a:latin typeface="HY울릉도M"/>
                <a:ea typeface="HY울릉도M"/>
                <a:cs typeface="HY울릉도M"/>
              </a:rPr>
              <a:t>メラニンと脂肪酸たちの酸化によって黒く変色したニキビとして、</a:t>
            </a:r>
            <a:r>
              <a:rPr lang="ko-KR" altLang="en-US" sz="1200" b="1" dirty="0">
                <a:solidFill>
                  <a:srgbClr val="000000"/>
                </a:solidFill>
                <a:latin typeface="HY울릉도M"/>
                <a:ea typeface="HY울릉도M"/>
                <a:cs typeface="HY울릉도M"/>
              </a:rPr>
              <a:t> </a:t>
            </a:r>
            <a:r>
              <a:rPr lang="ja-JP" altLang="en-US" sz="1200" b="1" dirty="0">
                <a:solidFill>
                  <a:srgbClr val="000000"/>
                </a:solidFill>
                <a:latin typeface="HY울릉도M"/>
                <a:ea typeface="HY울릉도M"/>
                <a:cs typeface="HY울릉도M"/>
              </a:rPr>
              <a:t>皮膚に押し出したくなる黒いめんぽうがゴマのようにはまっているニキビです。</a:t>
            </a:r>
            <a:r>
              <a:rPr lang="ko-KR" altLang="en-US" dirty="0"/>
              <a:t>   </a:t>
            </a:r>
          </a:p>
        </p:txBody>
      </p:sp>
      <p:sp>
        <p:nvSpPr>
          <p:cNvPr id="40964" name="슬라이드 번호 개체 틀 3">
            <a:extLst>
              <a:ext uri="{FF2B5EF4-FFF2-40B4-BE49-F238E27FC236}">
                <a16:creationId xmlns:a16="http://schemas.microsoft.com/office/drawing/2014/main" id="{6409BB04-3824-CBD6-5B4E-5D46B09801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166FBF0-649E-4982-B3A9-E82C6535B917}" type="slidenum">
              <a:rPr lang="ko-KR" altLang="en-US" smtClean="0">
                <a:solidFill>
                  <a:srgbClr val="000000"/>
                </a:solidFill>
                <a:latin typeface="맑은 고딕" panose="020B0503020000020004" pitchFamily="50" charset="-127"/>
              </a:rPr>
              <a:pPr/>
              <a:t>6</a:t>
            </a:fld>
            <a:endParaRPr lang="ko-KR" altLang="en-US">
              <a:solidFill>
                <a:srgbClr val="000000"/>
              </a:solidFill>
              <a:latin typeface="맑은 고딕" panose="020B0503020000020004" pitchFamily="50" charset="-127"/>
            </a:endParaRPr>
          </a:p>
        </p:txBody>
      </p:sp>
    </p:spTree>
    <p:extLst>
      <p:ext uri="{BB962C8B-B14F-4D97-AF65-F5344CB8AC3E}">
        <p14:creationId xmlns:p14="http://schemas.microsoft.com/office/powerpoint/2010/main" val="350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슬라이드 이미지 개체 틀 1">
            <a:extLst>
              <a:ext uri="{FF2B5EF4-FFF2-40B4-BE49-F238E27FC236}">
                <a16:creationId xmlns:a16="http://schemas.microsoft.com/office/drawing/2014/main" id="{A3E10F48-D380-B6AE-9090-50A36A1BCC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슬라이드 노트 개체 틀 2">
            <a:extLst>
              <a:ext uri="{FF2B5EF4-FFF2-40B4-BE49-F238E27FC236}">
                <a16:creationId xmlns:a16="http://schemas.microsoft.com/office/drawing/2014/main" id="{AF5AD3B8-D688-929B-4BF0-0BD2D1DC88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ホワイトヘッドはまだ形成されためんぽうが皮膚によって覆われており、酸化していない状態です。また、まだ感染していない状態です。表皮で覆われているめんぽうの色が透明に見えるニキビとして、白ニキビとも呼ばれます。症状が悪化した場合、非感染症きゅうしん、感染症きゅうしん、またはけっせつをともない、成長し続け炎症性ニキビに悪化します。</a:t>
            </a:r>
            <a:endParaRPr lang="en-US" altLang="ja-JP" dirty="0"/>
          </a:p>
        </p:txBody>
      </p:sp>
      <p:sp>
        <p:nvSpPr>
          <p:cNvPr id="48132" name="슬라이드 번호 개체 틀 3">
            <a:extLst>
              <a:ext uri="{FF2B5EF4-FFF2-40B4-BE49-F238E27FC236}">
                <a16:creationId xmlns:a16="http://schemas.microsoft.com/office/drawing/2014/main" id="{A7026001-5A6D-BFC2-2319-2E668BCEB8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483225-02E1-4D87-BB42-30306B530D06}" type="slidenum">
              <a:rPr lang="ko-KR" altLang="en-US" smtClean="0">
                <a:solidFill>
                  <a:srgbClr val="000000"/>
                </a:solidFill>
                <a:latin typeface="맑은 고딕" panose="020B0503020000020004" pitchFamily="50" charset="-127"/>
              </a:rPr>
              <a:pPr/>
              <a:t>7</a:t>
            </a:fld>
            <a:endParaRPr lang="ko-KR" altLang="en-US">
              <a:solidFill>
                <a:srgbClr val="000000"/>
              </a:solidFill>
              <a:latin typeface="맑은 고딕" panose="020B0503020000020004" pitchFamily="50" charset="-127"/>
            </a:endParaRPr>
          </a:p>
        </p:txBody>
      </p:sp>
    </p:spTree>
    <p:extLst>
      <p:ext uri="{BB962C8B-B14F-4D97-AF65-F5344CB8AC3E}">
        <p14:creationId xmlns:p14="http://schemas.microsoft.com/office/powerpoint/2010/main" val="410727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슬라이드 이미지 개체 틀 1">
            <a:extLst>
              <a:ext uri="{FF2B5EF4-FFF2-40B4-BE49-F238E27FC236}">
                <a16:creationId xmlns:a16="http://schemas.microsoft.com/office/drawing/2014/main" id="{18C462ED-EC4C-16E3-C765-6AD991DCA0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슬라이드 노트 개체 틀 2">
            <a:extLst>
              <a:ext uri="{FF2B5EF4-FFF2-40B4-BE49-F238E27FC236}">
                <a16:creationId xmlns:a16="http://schemas.microsoft.com/office/drawing/2014/main" id="{627DB536-4EAD-89F5-0DCE-72ADB05300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きゅうしん性、のう胞性にきびとは？　めんぽうが皮膚の中にいすわって、しっかりとしたかたまりが感じられるニキビです。初期にはうみがないが、後になれば感染によってほっせきと膿が現れるニキビです。</a:t>
            </a:r>
            <a:endParaRPr lang="en-US" altLang="ja-JP" dirty="0"/>
          </a:p>
          <a:p>
            <a:endParaRPr lang="en-US" altLang="ko-KR" dirty="0"/>
          </a:p>
          <a:p>
            <a:r>
              <a:rPr lang="ja-JP" altLang="en-US" dirty="0"/>
              <a:t>きゅうしん性ニキビとは、直径</a:t>
            </a:r>
            <a:r>
              <a:rPr lang="en-US" altLang="ja-JP" dirty="0"/>
              <a:t>0.5</a:t>
            </a:r>
            <a:r>
              <a:rPr lang="ja-JP" altLang="en-US" dirty="0"/>
              <a:t>ミリから</a:t>
            </a:r>
            <a:r>
              <a:rPr lang="en-US" altLang="ja-JP" dirty="0"/>
              <a:t>1</a:t>
            </a:r>
            <a:r>
              <a:rPr lang="ja-JP" altLang="en-US" dirty="0"/>
              <a:t>センチほどです。</a:t>
            </a:r>
            <a:endParaRPr lang="en-US" altLang="ja-JP" dirty="0"/>
          </a:p>
          <a:p>
            <a:r>
              <a:rPr lang="ja-JP" altLang="en-US" dirty="0"/>
              <a:t>肌に小さく赤く上がってきます。炎症状態で外に出ておらず、手で触れるとプチっと触れるニキビです。</a:t>
            </a:r>
            <a:endParaRPr lang="en-US" altLang="ko-KR" dirty="0"/>
          </a:p>
          <a:p>
            <a:endParaRPr lang="en-US" altLang="ko-KR" dirty="0"/>
          </a:p>
          <a:p>
            <a:r>
              <a:rPr lang="ja-JP" altLang="en-US" dirty="0"/>
              <a:t>のう胞性ニキビとはきゅうしんと似ているが、その中に膿が詰まっている状態のニキビです。熟れている。と言われている状態です。赤くなっていて活動性であり、膿が多ければ非活動性ニキビです。</a:t>
            </a:r>
            <a:endParaRPr lang="en-US" altLang="ko-KR" dirty="0"/>
          </a:p>
        </p:txBody>
      </p:sp>
      <p:sp>
        <p:nvSpPr>
          <p:cNvPr id="50180" name="슬라이드 번호 개체 틀 3">
            <a:extLst>
              <a:ext uri="{FF2B5EF4-FFF2-40B4-BE49-F238E27FC236}">
                <a16:creationId xmlns:a16="http://schemas.microsoft.com/office/drawing/2014/main" id="{0180DC9E-6E98-DCA2-3D6C-781CF410EB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0055B16-FEF1-444E-B5EF-E30B3B02029C}" type="slidenum">
              <a:rPr lang="ko-KR" altLang="en-US" smtClean="0">
                <a:solidFill>
                  <a:srgbClr val="000000"/>
                </a:solidFill>
                <a:latin typeface="맑은 고딕" panose="020B0503020000020004" pitchFamily="50" charset="-127"/>
              </a:rPr>
              <a:pPr/>
              <a:t>8</a:t>
            </a:fld>
            <a:endParaRPr lang="ko-KR" altLang="en-US">
              <a:solidFill>
                <a:srgbClr val="000000"/>
              </a:solidFill>
              <a:latin typeface="맑은 고딕" panose="020B0503020000020004" pitchFamily="50" charset="-127"/>
            </a:endParaRPr>
          </a:p>
        </p:txBody>
      </p:sp>
    </p:spTree>
    <p:extLst>
      <p:ext uri="{BB962C8B-B14F-4D97-AF65-F5344CB8AC3E}">
        <p14:creationId xmlns:p14="http://schemas.microsoft.com/office/powerpoint/2010/main" val="3577913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슬라이드 이미지 개체 틀 1">
            <a:extLst>
              <a:ext uri="{FF2B5EF4-FFF2-40B4-BE49-F238E27FC236}">
                <a16:creationId xmlns:a16="http://schemas.microsoft.com/office/drawing/2014/main" id="{A3E10F48-D380-B6AE-9090-50A36A1BCC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슬라이드 노트 개체 틀 2">
            <a:extLst>
              <a:ext uri="{FF2B5EF4-FFF2-40B4-BE49-F238E27FC236}">
                <a16:creationId xmlns:a16="http://schemas.microsoft.com/office/drawing/2014/main" id="{AF5AD3B8-D688-929B-4BF0-0BD2D1DC88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のうしゅ性、またはけっせつ性ニキビとは、めんぽうが感染し、勢力がひろがった</a:t>
            </a:r>
            <a:r>
              <a:rPr lang="ja-JP" altLang="en-US" b="1" i="0" dirty="0">
                <a:solidFill>
                  <a:srgbClr val="202124"/>
                </a:solidFill>
                <a:effectLst/>
                <a:latin typeface="Apple SD Gothic Neo"/>
              </a:rPr>
              <a:t>結節と、非正常的に大きくなったかたまり</a:t>
            </a:r>
            <a:r>
              <a:rPr lang="ja-JP" altLang="en-US" b="0" i="0" dirty="0">
                <a:solidFill>
                  <a:srgbClr val="202124"/>
                </a:solidFill>
                <a:effectLst/>
                <a:latin typeface="Apple SD Gothic Neo"/>
              </a:rPr>
              <a:t>をもつニキビです。</a:t>
            </a:r>
            <a:endParaRPr lang="en-US" altLang="ja-JP" b="0" i="0" dirty="0">
              <a:solidFill>
                <a:srgbClr val="202124"/>
              </a:solidFill>
              <a:effectLst/>
              <a:latin typeface="Apple SD Gothic Neo"/>
            </a:endParaRPr>
          </a:p>
          <a:p>
            <a:endParaRPr lang="en-US" altLang="ko-KR" b="0" i="0" dirty="0">
              <a:solidFill>
                <a:srgbClr val="202124"/>
              </a:solidFill>
              <a:effectLst/>
              <a:latin typeface="Apple SD Gothic Neo"/>
            </a:endParaRPr>
          </a:p>
          <a:p>
            <a:r>
              <a:rPr lang="ja-JP" altLang="en-US" b="0" i="0" dirty="0">
                <a:solidFill>
                  <a:srgbClr val="202124"/>
                </a:solidFill>
                <a:effectLst/>
                <a:latin typeface="Apple SD Gothic Neo"/>
              </a:rPr>
              <a:t>のうしゅ性ニキビとは、皮膚の中に深く膿が溜まっている状態のニキビです。痛みがともなうこともあり、あとが残る可能性が多いです。</a:t>
            </a:r>
            <a:endParaRPr lang="en-US" altLang="ja-JP" b="0" i="0" dirty="0">
              <a:solidFill>
                <a:srgbClr val="202124"/>
              </a:solidFill>
              <a:effectLst/>
              <a:latin typeface="Apple SD Gothic Neo"/>
            </a:endParaRPr>
          </a:p>
          <a:p>
            <a:r>
              <a:rPr lang="ja-JP" altLang="en-US" b="0" i="0" dirty="0">
                <a:solidFill>
                  <a:srgbClr val="202124"/>
                </a:solidFill>
                <a:effectLst/>
                <a:latin typeface="Apple SD Gothic Neo"/>
              </a:rPr>
              <a:t>けっせつ性ニキビとは</a:t>
            </a:r>
            <a:r>
              <a:rPr lang="en-US" altLang="ja-JP" b="0" i="0" dirty="0">
                <a:solidFill>
                  <a:srgbClr val="202124"/>
                </a:solidFill>
                <a:effectLst/>
                <a:latin typeface="Apple SD Gothic Neo"/>
              </a:rPr>
              <a:t>5</a:t>
            </a:r>
            <a:r>
              <a:rPr lang="ja-JP" altLang="en-US" b="0" i="0" dirty="0">
                <a:solidFill>
                  <a:srgbClr val="202124"/>
                </a:solidFill>
                <a:effectLst/>
                <a:latin typeface="Apple SD Gothic Neo"/>
              </a:rPr>
              <a:t>ミリ以上の大きく、しっかりとした結節があり、触れると痛みがあります。皮膚の奥ふかくに根を生やしているニキビで、治療が大変です。</a:t>
            </a:r>
            <a:endParaRPr lang="en-US" altLang="ko-KR" b="0" i="0" dirty="0">
              <a:solidFill>
                <a:srgbClr val="202124"/>
              </a:solidFill>
              <a:effectLst/>
              <a:latin typeface="Apple SD Gothic Neo"/>
            </a:endParaRPr>
          </a:p>
          <a:p>
            <a:endParaRPr lang="en-US" altLang="ko-KR" dirty="0"/>
          </a:p>
        </p:txBody>
      </p:sp>
      <p:sp>
        <p:nvSpPr>
          <p:cNvPr id="48132" name="슬라이드 번호 개체 틀 3">
            <a:extLst>
              <a:ext uri="{FF2B5EF4-FFF2-40B4-BE49-F238E27FC236}">
                <a16:creationId xmlns:a16="http://schemas.microsoft.com/office/drawing/2014/main" id="{A7026001-5A6D-BFC2-2319-2E668BCEB8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483225-02E1-4D87-BB42-30306B530D06}" type="slidenum">
              <a:rPr lang="ko-KR" altLang="en-US" smtClean="0">
                <a:solidFill>
                  <a:srgbClr val="000000"/>
                </a:solidFill>
                <a:latin typeface="맑은 고딕" panose="020B0503020000020004" pitchFamily="50" charset="-127"/>
              </a:rPr>
              <a:pPr/>
              <a:t>9</a:t>
            </a:fld>
            <a:endParaRPr lang="ko-KR" altLang="en-US">
              <a:solidFill>
                <a:srgbClr val="000000"/>
              </a:solidFill>
              <a:latin typeface="맑은 고딕" panose="020B0503020000020004" pitchFamily="50" charset="-127"/>
            </a:endParaRPr>
          </a:p>
        </p:txBody>
      </p:sp>
    </p:spTree>
    <p:extLst>
      <p:ext uri="{BB962C8B-B14F-4D97-AF65-F5344CB8AC3E}">
        <p14:creationId xmlns:p14="http://schemas.microsoft.com/office/powerpoint/2010/main" val="162241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ja-JP" altLang="en-US" dirty="0"/>
              <a:t>では、今回は年齢によるニキビの種類を区別してみましょう。</a:t>
            </a:r>
            <a:br>
              <a:rPr lang="en-US" altLang="ko-KR" dirty="0"/>
            </a:br>
            <a:r>
              <a:rPr lang="ja-JP" altLang="en-US" dirty="0"/>
              <a:t>みなさんがよくご存じである、思春期の</a:t>
            </a:r>
            <a:r>
              <a:rPr lang="ko-KR" altLang="en-US" dirty="0"/>
              <a:t> </a:t>
            </a:r>
            <a:r>
              <a:rPr lang="en-US" altLang="ko-KR" dirty="0"/>
              <a:t>“</a:t>
            </a:r>
            <a:r>
              <a:rPr lang="ja-JP" altLang="en-US" dirty="0"/>
              <a:t>青春にシンボル</a:t>
            </a:r>
            <a:r>
              <a:rPr lang="en-US" altLang="ko-KR" dirty="0"/>
              <a:t>”</a:t>
            </a:r>
            <a:r>
              <a:rPr lang="ja-JP" altLang="en-US" dirty="0"/>
              <a:t>ニキビです。この青少年ニキビは思春期アンドロゲンホルモン分泌が過度に分泌されることにより多すぎる皮脂の生成が起こり、その多く生成された皮脂が毛穴に詰まり、起こるニキビです。女性の場合、思春期には生理を引き起こす黄体ホルモンの過多分泌を誘発させます。これは皮膚の皮脂膜の厚さを減少させ、必要な皮脂膜の厚さが形成されなくなります。このせいで感染しやすくなってしまうのです。</a:t>
            </a:r>
            <a:r>
              <a:rPr lang="ko-KR" altLang="en-US" dirty="0"/>
              <a:t> </a:t>
            </a:r>
          </a:p>
          <a:p>
            <a:r>
              <a:rPr lang="ja-JP" altLang="en-US" dirty="0"/>
              <a:t>こういった場合、治療が簡単で、年を取ればなくなる軽い疾患ですが、本人の立場では皮膚の状態を悪化させ、見た目的にもよくない疾患であるため、深刻な場合、治療をすることがベストです。</a:t>
            </a:r>
            <a:endParaRPr lang="en-US" altLang="ko-KR" dirty="0"/>
          </a:p>
          <a:p>
            <a:endParaRPr lang="en-US" altLang="ko-KR" dirty="0"/>
          </a:p>
        </p:txBody>
      </p:sp>
      <p:sp>
        <p:nvSpPr>
          <p:cNvPr id="4" name="슬라이드 번호 개체 틀 3"/>
          <p:cNvSpPr>
            <a:spLocks noGrp="1"/>
          </p:cNvSpPr>
          <p:nvPr>
            <p:ph type="sldNum" sz="quarter" idx="5"/>
          </p:nvPr>
        </p:nvSpPr>
        <p:spPr/>
        <p:txBody>
          <a:bodyPr/>
          <a:lstStyle/>
          <a:p>
            <a:fld id="{10ED9ADF-7760-434E-BDE3-E1A216158D0A}" type="slidenum">
              <a:rPr lang="ko-KR" altLang="en-US" smtClean="0"/>
              <a:t>10</a:t>
            </a:fld>
            <a:endParaRPr lang="ko-KR" altLang="en-US"/>
          </a:p>
        </p:txBody>
      </p:sp>
    </p:spTree>
    <p:extLst>
      <p:ext uri="{BB962C8B-B14F-4D97-AF65-F5344CB8AC3E}">
        <p14:creationId xmlns:p14="http://schemas.microsoft.com/office/powerpoint/2010/main" val="4243008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166F1F-CE9B-4651-A6AA-CD717754106B}"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116CE-C4A3-4A05-B2D7-7C2E9A889C0F}"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116CE-C4A3-4A05-B2D7-7C2E9A889C0F}"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7281BE0-3A51-4D1B-8196-6A307A6DD34F}"/>
              </a:ext>
            </a:extLst>
          </p:cNvPr>
          <p:cNvSpPr>
            <a:spLocks noGrp="1"/>
          </p:cNvSpPr>
          <p:nvPr>
            <p:ph type="ctrTitle"/>
          </p:nvPr>
        </p:nvSpPr>
        <p:spPr>
          <a:xfrm>
            <a:off x="2286000" y="1683545"/>
            <a:ext cx="13716000" cy="3581400"/>
          </a:xfrm>
        </p:spPr>
        <p:txBody>
          <a:bodyPr anchor="b"/>
          <a:lstStyle>
            <a:lvl1pPr algn="ctr">
              <a:defRPr sz="9000"/>
            </a:lvl1pPr>
          </a:lstStyle>
          <a:p>
            <a:r>
              <a:rPr lang="ko-KR" altLang="en-US"/>
              <a:t>마스터 제목 스타일 편집</a:t>
            </a:r>
          </a:p>
        </p:txBody>
      </p:sp>
      <p:sp>
        <p:nvSpPr>
          <p:cNvPr id="3" name="부제목 2">
            <a:extLst>
              <a:ext uri="{FF2B5EF4-FFF2-40B4-BE49-F238E27FC236}">
                <a16:creationId xmlns:a16="http://schemas.microsoft.com/office/drawing/2014/main" id="{51EFB2AD-4AFF-4DE0-BD4A-37C2F63CDE3D}"/>
              </a:ext>
            </a:extLst>
          </p:cNvPr>
          <p:cNvSpPr>
            <a:spLocks noGrp="1"/>
          </p:cNvSpPr>
          <p:nvPr>
            <p:ph type="subTitle" idx="1"/>
          </p:nvPr>
        </p:nvSpPr>
        <p:spPr>
          <a:xfrm>
            <a:off x="2286000" y="5403057"/>
            <a:ext cx="13716000" cy="2483643"/>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9076603D-6D5B-4859-BED4-1C96BF8EDE0F}"/>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5" name="바닥글 개체 틀 4">
            <a:extLst>
              <a:ext uri="{FF2B5EF4-FFF2-40B4-BE49-F238E27FC236}">
                <a16:creationId xmlns:a16="http://schemas.microsoft.com/office/drawing/2014/main" id="{B5B9E480-13CA-4977-A1F7-208505244B5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8532AAAD-6709-4DDB-9927-90CDA297C2C5}"/>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1436205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56CACA3-4741-46BE-8865-85F5F7DEDD05}"/>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3CD367A1-F58A-4848-9E3E-F316529E7366}"/>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0C963C8E-F2B9-4797-B789-4E04726F10B5}"/>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5" name="바닥글 개체 틀 4">
            <a:extLst>
              <a:ext uri="{FF2B5EF4-FFF2-40B4-BE49-F238E27FC236}">
                <a16:creationId xmlns:a16="http://schemas.microsoft.com/office/drawing/2014/main" id="{0CC5865C-14C1-4F5A-8DB5-8A0B1C69A643}"/>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B47441A5-BFC6-4D7C-BE61-7F268A1D2A0D}"/>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225701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6EBDA6E-FDA4-4056-8A16-AA28B6C7F01B}"/>
              </a:ext>
            </a:extLst>
          </p:cNvPr>
          <p:cNvSpPr>
            <a:spLocks noGrp="1"/>
          </p:cNvSpPr>
          <p:nvPr>
            <p:ph type="title"/>
          </p:nvPr>
        </p:nvSpPr>
        <p:spPr>
          <a:xfrm>
            <a:off x="1247777" y="2564611"/>
            <a:ext cx="15773400" cy="4279106"/>
          </a:xfrm>
        </p:spPr>
        <p:txBody>
          <a:bodyPr anchor="b"/>
          <a:lstStyle>
            <a:lvl1pPr>
              <a:defRPr sz="9000"/>
            </a:lvl1pPr>
          </a:lstStyle>
          <a:p>
            <a:r>
              <a:rPr lang="ko-KR" altLang="en-US"/>
              <a:t>마스터 제목 스타일 편집</a:t>
            </a:r>
          </a:p>
        </p:txBody>
      </p:sp>
      <p:sp>
        <p:nvSpPr>
          <p:cNvPr id="3" name="텍스트 개체 틀 2">
            <a:extLst>
              <a:ext uri="{FF2B5EF4-FFF2-40B4-BE49-F238E27FC236}">
                <a16:creationId xmlns:a16="http://schemas.microsoft.com/office/drawing/2014/main" id="{70CBA37C-944C-492E-8CDE-C385692E8967}"/>
              </a:ext>
            </a:extLst>
          </p:cNvPr>
          <p:cNvSpPr>
            <a:spLocks noGrp="1"/>
          </p:cNvSpPr>
          <p:nvPr>
            <p:ph type="body" idx="1"/>
          </p:nvPr>
        </p:nvSpPr>
        <p:spPr>
          <a:xfrm>
            <a:off x="1247777" y="6884198"/>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CAC53E10-4DB4-4133-984A-7DF41A385B34}"/>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5" name="바닥글 개체 틀 4">
            <a:extLst>
              <a:ext uri="{FF2B5EF4-FFF2-40B4-BE49-F238E27FC236}">
                <a16:creationId xmlns:a16="http://schemas.microsoft.com/office/drawing/2014/main" id="{06C2571C-5CEF-45BE-B8FD-3956A2D646E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D4E558A-FE8A-4F18-BF3F-A7F232D9392B}"/>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3881240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227495F-FD2B-472D-A4CF-F1EBAF639EFD}"/>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52A7AA17-4616-44AB-B853-2E9E92143734}"/>
              </a:ext>
            </a:extLst>
          </p:cNvPr>
          <p:cNvSpPr>
            <a:spLocks noGrp="1"/>
          </p:cNvSpPr>
          <p:nvPr>
            <p:ph sz="half" idx="1"/>
          </p:nvPr>
        </p:nvSpPr>
        <p:spPr>
          <a:xfrm>
            <a:off x="1257300" y="2738438"/>
            <a:ext cx="7772400" cy="6527007"/>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A7385754-9208-445D-97DE-B4204D0CAABC}"/>
              </a:ext>
            </a:extLst>
          </p:cNvPr>
          <p:cNvSpPr>
            <a:spLocks noGrp="1"/>
          </p:cNvSpPr>
          <p:nvPr>
            <p:ph sz="half" idx="2"/>
          </p:nvPr>
        </p:nvSpPr>
        <p:spPr>
          <a:xfrm>
            <a:off x="9258300" y="2738438"/>
            <a:ext cx="7772400" cy="6527007"/>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4825D6D9-7EF6-4E59-AFDF-A75FCAC33E97}"/>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6" name="바닥글 개체 틀 5">
            <a:extLst>
              <a:ext uri="{FF2B5EF4-FFF2-40B4-BE49-F238E27FC236}">
                <a16:creationId xmlns:a16="http://schemas.microsoft.com/office/drawing/2014/main" id="{27ACA893-DC0B-471D-82FB-06432B1C517D}"/>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B1AB41B8-222E-401E-A144-EEC3C89F2BEB}"/>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4051854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F55153C-C115-43DC-BF66-DE2D4F613EFE}"/>
              </a:ext>
            </a:extLst>
          </p:cNvPr>
          <p:cNvSpPr>
            <a:spLocks noGrp="1"/>
          </p:cNvSpPr>
          <p:nvPr>
            <p:ph type="title"/>
          </p:nvPr>
        </p:nvSpPr>
        <p:spPr>
          <a:xfrm>
            <a:off x="1259682" y="547691"/>
            <a:ext cx="15773400" cy="1988345"/>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9B9F664A-E9EE-47E7-B45F-F2BE22AAC763}"/>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92958E10-AFFC-4FA7-A919-911049BEB94D}"/>
              </a:ext>
            </a:extLst>
          </p:cNvPr>
          <p:cNvSpPr>
            <a:spLocks noGrp="1"/>
          </p:cNvSpPr>
          <p:nvPr>
            <p:ph sz="half" idx="2"/>
          </p:nvPr>
        </p:nvSpPr>
        <p:spPr>
          <a:xfrm>
            <a:off x="1259684" y="3757613"/>
            <a:ext cx="7736681" cy="5526882"/>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B20AEA22-DA51-4766-80C2-9946B8ADC24B}"/>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9CEAD4C3-D254-4FB0-932D-A0D6094DC80A}"/>
              </a:ext>
            </a:extLst>
          </p:cNvPr>
          <p:cNvSpPr>
            <a:spLocks noGrp="1"/>
          </p:cNvSpPr>
          <p:nvPr>
            <p:ph sz="quarter" idx="4"/>
          </p:nvPr>
        </p:nvSpPr>
        <p:spPr>
          <a:xfrm>
            <a:off x="9258302" y="3757613"/>
            <a:ext cx="7774782" cy="5526882"/>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9D12B115-A49B-4CB4-AF53-8EB971D8C668}"/>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8" name="바닥글 개체 틀 7">
            <a:extLst>
              <a:ext uri="{FF2B5EF4-FFF2-40B4-BE49-F238E27FC236}">
                <a16:creationId xmlns:a16="http://schemas.microsoft.com/office/drawing/2014/main" id="{E5A42113-F246-4878-83C1-F10921B5CFE7}"/>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EAD731C4-EF40-4B77-8886-5B30FFF301A7}"/>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2155060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246AE9-2110-4D7D-A31A-EDF3095FA749}"/>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F2677AFE-4A06-427C-A024-8B5A2A831FDA}"/>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4" name="바닥글 개체 틀 3">
            <a:extLst>
              <a:ext uri="{FF2B5EF4-FFF2-40B4-BE49-F238E27FC236}">
                <a16:creationId xmlns:a16="http://schemas.microsoft.com/office/drawing/2014/main" id="{C7C0A531-48FA-414C-A92D-C95A94374907}"/>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BE393F81-03EB-432F-8462-E7B141ACC258}"/>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2511869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5ACE915A-FD2D-4DE2-B45C-DCEBCAA30E5C}"/>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3" name="바닥글 개체 틀 2">
            <a:extLst>
              <a:ext uri="{FF2B5EF4-FFF2-40B4-BE49-F238E27FC236}">
                <a16:creationId xmlns:a16="http://schemas.microsoft.com/office/drawing/2014/main" id="{38F56DF5-9B76-43D0-B3D4-7C68E85D1B3F}"/>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2D78B59B-1A81-44FF-9B49-A66BF26FEB32}"/>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304324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C989DED-5FA5-4438-A8C2-9E82E2190189}"/>
              </a:ext>
            </a:extLst>
          </p:cNvPr>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p>
        </p:txBody>
      </p:sp>
      <p:sp>
        <p:nvSpPr>
          <p:cNvPr id="3" name="내용 개체 틀 2">
            <a:extLst>
              <a:ext uri="{FF2B5EF4-FFF2-40B4-BE49-F238E27FC236}">
                <a16:creationId xmlns:a16="http://schemas.microsoft.com/office/drawing/2014/main" id="{543C04FF-155C-487E-A2BA-9D1219910FC5}"/>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EEBCF83A-6E85-4EA0-88E5-1FC887D0F45C}"/>
              </a:ext>
            </a:extLst>
          </p:cNvPr>
          <p:cNvSpPr>
            <a:spLocks noGrp="1"/>
          </p:cNvSpPr>
          <p:nvPr>
            <p:ph type="body" sz="half" idx="2"/>
          </p:nvPr>
        </p:nvSpPr>
        <p:spPr>
          <a:xfrm>
            <a:off x="1259683" y="3086100"/>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B7D404B3-CD4A-4E64-8C80-EA7FA2947BE8}"/>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6" name="바닥글 개체 틀 5">
            <a:extLst>
              <a:ext uri="{FF2B5EF4-FFF2-40B4-BE49-F238E27FC236}">
                <a16:creationId xmlns:a16="http://schemas.microsoft.com/office/drawing/2014/main" id="{72EB23F4-5952-4183-841D-79950BD233EE}"/>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C68B6C6D-CB36-468F-8571-9553A351D64B}"/>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74968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116CE-C4A3-4A05-B2D7-7C2E9A889C0F}"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D9BF298-B233-49F0-8029-C73AFF2A7C5D}"/>
              </a:ext>
            </a:extLst>
          </p:cNvPr>
          <p:cNvSpPr>
            <a:spLocks noGrp="1"/>
          </p:cNvSpPr>
          <p:nvPr>
            <p:ph type="title"/>
          </p:nvPr>
        </p:nvSpPr>
        <p:spPr>
          <a:xfrm>
            <a:off x="1259683" y="685800"/>
            <a:ext cx="5898356" cy="2400300"/>
          </a:xfrm>
        </p:spPr>
        <p:txBody>
          <a:bodyPr anchor="b"/>
          <a:lstStyle>
            <a:lvl1pPr>
              <a:defRPr sz="4800"/>
            </a:lvl1pPr>
          </a:lstStyle>
          <a:p>
            <a:r>
              <a:rPr lang="ko-KR" altLang="en-US"/>
              <a:t>마스터 제목 스타일 편집</a:t>
            </a:r>
          </a:p>
        </p:txBody>
      </p:sp>
      <p:sp>
        <p:nvSpPr>
          <p:cNvPr id="3" name="그림 개체 틀 2">
            <a:extLst>
              <a:ext uri="{FF2B5EF4-FFF2-40B4-BE49-F238E27FC236}">
                <a16:creationId xmlns:a16="http://schemas.microsoft.com/office/drawing/2014/main" id="{C2A4073A-9584-4E39-BAE0-DA3F52FF7A4C}"/>
              </a:ext>
            </a:extLst>
          </p:cNvPr>
          <p:cNvSpPr>
            <a:spLocks noGrp="1"/>
          </p:cNvSpPr>
          <p:nvPr>
            <p:ph type="pic" idx="1"/>
          </p:nvPr>
        </p:nvSpPr>
        <p:spPr>
          <a:xfrm>
            <a:off x="7774782" y="1481141"/>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ko-KR" altLang="en-US"/>
          </a:p>
        </p:txBody>
      </p:sp>
      <p:sp>
        <p:nvSpPr>
          <p:cNvPr id="4" name="텍스트 개체 틀 3">
            <a:extLst>
              <a:ext uri="{FF2B5EF4-FFF2-40B4-BE49-F238E27FC236}">
                <a16:creationId xmlns:a16="http://schemas.microsoft.com/office/drawing/2014/main" id="{B69F0C2B-3664-4376-A38A-A290599900CF}"/>
              </a:ext>
            </a:extLst>
          </p:cNvPr>
          <p:cNvSpPr>
            <a:spLocks noGrp="1"/>
          </p:cNvSpPr>
          <p:nvPr>
            <p:ph type="body" sz="half" idx="2"/>
          </p:nvPr>
        </p:nvSpPr>
        <p:spPr>
          <a:xfrm>
            <a:off x="1259683" y="3086100"/>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E1FA56C5-E2CD-4B56-8D48-4EB35B43FD5C}"/>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6" name="바닥글 개체 틀 5">
            <a:extLst>
              <a:ext uri="{FF2B5EF4-FFF2-40B4-BE49-F238E27FC236}">
                <a16:creationId xmlns:a16="http://schemas.microsoft.com/office/drawing/2014/main" id="{18C9ACB7-9600-407A-A15E-3BFDF0142185}"/>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FD4582A-BCB5-46D9-B55E-FD629968A40B}"/>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3683380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B5A96BD-676E-4F75-83A0-EB7A5EA4F207}"/>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47E6E5C9-55E0-4275-83DB-77C304C56FF0}"/>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41DE9B60-5DB6-4241-87CF-86C118B3F5E3}"/>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5" name="바닥글 개체 틀 4">
            <a:extLst>
              <a:ext uri="{FF2B5EF4-FFF2-40B4-BE49-F238E27FC236}">
                <a16:creationId xmlns:a16="http://schemas.microsoft.com/office/drawing/2014/main" id="{C788CEFA-FF54-4031-A413-CDB3BD087B6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8336E04-7FFD-43A3-9F97-43CBA89F5CC1}"/>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3944435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643E7E73-9F96-49FA-AAF1-71DDA2A31ADA}"/>
              </a:ext>
            </a:extLst>
          </p:cNvPr>
          <p:cNvSpPr>
            <a:spLocks noGrp="1"/>
          </p:cNvSpPr>
          <p:nvPr>
            <p:ph type="title" orient="vert"/>
          </p:nvPr>
        </p:nvSpPr>
        <p:spPr>
          <a:xfrm>
            <a:off x="13087352" y="547688"/>
            <a:ext cx="3943350" cy="8717757"/>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9048EA69-2B0C-4B3D-A2ED-0D3D53C3A8B0}"/>
              </a:ext>
            </a:extLst>
          </p:cNvPr>
          <p:cNvSpPr>
            <a:spLocks noGrp="1"/>
          </p:cNvSpPr>
          <p:nvPr>
            <p:ph type="body" orient="vert" idx="1"/>
          </p:nvPr>
        </p:nvSpPr>
        <p:spPr>
          <a:xfrm>
            <a:off x="1257302" y="547688"/>
            <a:ext cx="11601450" cy="8717757"/>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08DEB3B3-E246-4D78-9F21-6FD998168057}"/>
              </a:ext>
            </a:extLst>
          </p:cNvPr>
          <p:cNvSpPr>
            <a:spLocks noGrp="1"/>
          </p:cNvSpPr>
          <p:nvPr>
            <p:ph type="dt" sz="half" idx="10"/>
          </p:nvPr>
        </p:nvSpPr>
        <p:spPr/>
        <p:txBody>
          <a:bodyPr/>
          <a:lstStyle/>
          <a:p>
            <a:fld id="{D0EBEF00-E2F2-4985-A2F7-72EC32E8581F}" type="datetimeFigureOut">
              <a:rPr lang="ko-KR" altLang="en-US" smtClean="0"/>
              <a:t>2023-07-13</a:t>
            </a:fld>
            <a:endParaRPr lang="ko-KR" altLang="en-US"/>
          </a:p>
        </p:txBody>
      </p:sp>
      <p:sp>
        <p:nvSpPr>
          <p:cNvPr id="5" name="바닥글 개체 틀 4">
            <a:extLst>
              <a:ext uri="{FF2B5EF4-FFF2-40B4-BE49-F238E27FC236}">
                <a16:creationId xmlns:a16="http://schemas.microsoft.com/office/drawing/2014/main" id="{5125D64B-6BA4-4E35-BAAC-564B2E4E8782}"/>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332DA33-40EC-4342-8567-B5739D02179F}"/>
              </a:ext>
            </a:extLst>
          </p:cNvPr>
          <p:cNvSpPr>
            <a:spLocks noGrp="1"/>
          </p:cNvSpPr>
          <p:nvPr>
            <p:ph type="sldNum" sz="quarter" idx="12"/>
          </p:nvPr>
        </p:nvSpPr>
        <p:spPr/>
        <p:txBody>
          <a:body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125361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6116CE-C4A3-4A05-B2D7-7C2E9A889C0F}"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6116CE-C4A3-4A05-B2D7-7C2E9A889C0F}"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6116CE-C4A3-4A05-B2D7-7C2E9A889C0F}"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6116CE-C4A3-4A05-B2D7-7C2E9A889C0F}"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6116CE-C4A3-4A05-B2D7-7C2E9A889C0F}"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6116CE-C4A3-4A05-B2D7-7C2E9A889C0F}"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6116CE-C4A3-4A05-B2D7-7C2E9A889C0F}"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93E5F-521B-4CAD-9D3A-AE923D912DC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66F1F-CE9B-4651-A6AA-CD717754106B}" type="datetimeFigureOut">
              <a:rPr lang="en-US" smtClean="0"/>
              <a:t>7/13/2023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21451-1387-4CA6-816F-3879F97B5CB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9CAEFB39-4E09-4BF7-B288-0410832F6221}"/>
              </a:ext>
            </a:extLst>
          </p:cNvPr>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CEAC5179-7476-48CA-8B8A-8618CFA387F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F4892F46-A05C-40B1-889B-133F3E13E2B9}"/>
              </a:ext>
            </a:extLst>
          </p:cNvPr>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0EBEF00-E2F2-4985-A2F7-72EC32E8581F}" type="datetimeFigureOut">
              <a:rPr lang="ko-KR" altLang="en-US" smtClean="0"/>
              <a:t>2023-07-13</a:t>
            </a:fld>
            <a:endParaRPr lang="ko-KR" altLang="en-US"/>
          </a:p>
        </p:txBody>
      </p:sp>
      <p:sp>
        <p:nvSpPr>
          <p:cNvPr id="5" name="바닥글 개체 틀 4">
            <a:extLst>
              <a:ext uri="{FF2B5EF4-FFF2-40B4-BE49-F238E27FC236}">
                <a16:creationId xmlns:a16="http://schemas.microsoft.com/office/drawing/2014/main" id="{5D64C228-AB64-49AA-80B1-70CCB8177513}"/>
              </a:ext>
            </a:extLst>
          </p:cNvPr>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DC0F7DB0-6530-437E-95F2-E1645125FA0D}"/>
              </a:ext>
            </a:extLst>
          </p:cNvPr>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68A4216-1D3C-46B5-81F2-6C252119D8B8}" type="slidenum">
              <a:rPr lang="ko-KR" altLang="en-US" smtClean="0"/>
              <a:t>‹#›</a:t>
            </a:fld>
            <a:endParaRPr lang="ko-KR" altLang="en-US"/>
          </a:p>
        </p:txBody>
      </p:sp>
    </p:spTree>
    <p:extLst>
      <p:ext uri="{BB962C8B-B14F-4D97-AF65-F5344CB8AC3E}">
        <p14:creationId xmlns:p14="http://schemas.microsoft.com/office/powerpoint/2010/main" val="1867423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566" rtl="0" eaLnBrk="1" latinLnBrk="1" hangingPunct="1">
        <a:defRPr sz="2700" kern="1200">
          <a:solidFill>
            <a:schemeClr val="tx1"/>
          </a:solidFill>
          <a:latin typeface="+mn-lt"/>
          <a:ea typeface="+mn-ea"/>
          <a:cs typeface="+mn-cs"/>
        </a:defRPr>
      </a:lvl1pPr>
      <a:lvl2pPr marL="685784" algn="l" defTabSz="1371566" rtl="0" eaLnBrk="1" latinLnBrk="1" hangingPunct="1">
        <a:defRPr sz="2700" kern="1200">
          <a:solidFill>
            <a:schemeClr val="tx1"/>
          </a:solidFill>
          <a:latin typeface="+mn-lt"/>
          <a:ea typeface="+mn-ea"/>
          <a:cs typeface="+mn-cs"/>
        </a:defRPr>
      </a:lvl2pPr>
      <a:lvl3pPr marL="1371566" algn="l" defTabSz="1371566" rtl="0" eaLnBrk="1" latinLnBrk="1" hangingPunct="1">
        <a:defRPr sz="2700" kern="1200">
          <a:solidFill>
            <a:schemeClr val="tx1"/>
          </a:solidFill>
          <a:latin typeface="+mn-lt"/>
          <a:ea typeface="+mn-ea"/>
          <a:cs typeface="+mn-cs"/>
        </a:defRPr>
      </a:lvl3pPr>
      <a:lvl4pPr marL="2057349" algn="l" defTabSz="1371566" rtl="0" eaLnBrk="1" latinLnBrk="1" hangingPunct="1">
        <a:defRPr sz="2700" kern="1200">
          <a:solidFill>
            <a:schemeClr val="tx1"/>
          </a:solidFill>
          <a:latin typeface="+mn-lt"/>
          <a:ea typeface="+mn-ea"/>
          <a:cs typeface="+mn-cs"/>
        </a:defRPr>
      </a:lvl4pPr>
      <a:lvl5pPr marL="2743131" algn="l" defTabSz="1371566" rtl="0" eaLnBrk="1" latinLnBrk="1" hangingPunct="1">
        <a:defRPr sz="2700" kern="1200">
          <a:solidFill>
            <a:schemeClr val="tx1"/>
          </a:solidFill>
          <a:latin typeface="+mn-lt"/>
          <a:ea typeface="+mn-ea"/>
          <a:cs typeface="+mn-cs"/>
        </a:defRPr>
      </a:lvl5pPr>
      <a:lvl6pPr marL="3428915" algn="l" defTabSz="1371566" rtl="0" eaLnBrk="1" latinLnBrk="1" hangingPunct="1">
        <a:defRPr sz="2700" kern="1200">
          <a:solidFill>
            <a:schemeClr val="tx1"/>
          </a:solidFill>
          <a:latin typeface="+mn-lt"/>
          <a:ea typeface="+mn-ea"/>
          <a:cs typeface="+mn-cs"/>
        </a:defRPr>
      </a:lvl6pPr>
      <a:lvl7pPr marL="4114697" algn="l" defTabSz="1371566" rtl="0" eaLnBrk="1" latinLnBrk="1" hangingPunct="1">
        <a:defRPr sz="2700" kern="1200">
          <a:solidFill>
            <a:schemeClr val="tx1"/>
          </a:solidFill>
          <a:latin typeface="+mn-lt"/>
          <a:ea typeface="+mn-ea"/>
          <a:cs typeface="+mn-cs"/>
        </a:defRPr>
      </a:lvl7pPr>
      <a:lvl8pPr marL="4800480" algn="l" defTabSz="1371566" rtl="0" eaLnBrk="1" latinLnBrk="1" hangingPunct="1">
        <a:defRPr sz="2700" kern="1200">
          <a:solidFill>
            <a:schemeClr val="tx1"/>
          </a:solidFill>
          <a:latin typeface="+mn-lt"/>
          <a:ea typeface="+mn-ea"/>
          <a:cs typeface="+mn-cs"/>
        </a:defRPr>
      </a:lvl8pPr>
      <a:lvl9pPr marL="5486264" algn="l" defTabSz="1371566" rtl="0" eaLnBrk="1" latinLnBrk="1"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4"/><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6.xml"/><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2.wdp"/><Relationship Id="rId12"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jpeg"/><Relationship Id="rId5" Type="http://schemas.microsoft.com/office/2007/relationships/hdphoto" Target="../media/hdphoto7.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22.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26.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711EDEF2-CA45-6B4F-16F3-3CCC508C6E0D}"/>
              </a:ext>
            </a:extLst>
          </p:cNvPr>
          <p:cNvGrpSpPr/>
          <p:nvPr/>
        </p:nvGrpSpPr>
        <p:grpSpPr>
          <a:xfrm>
            <a:off x="1134408" y="1066431"/>
            <a:ext cx="15592464" cy="6621670"/>
            <a:chOff x="216542" y="2269801"/>
            <a:chExt cx="10586503" cy="5730727"/>
          </a:xfrm>
        </p:grpSpPr>
        <p:grpSp>
          <p:nvGrpSpPr>
            <p:cNvPr id="2" name="그룹 1">
              <a:extLst>
                <a:ext uri="{FF2B5EF4-FFF2-40B4-BE49-F238E27FC236}">
                  <a16:creationId xmlns:a16="http://schemas.microsoft.com/office/drawing/2014/main" id="{183B024D-C11C-4B3A-D2C2-334DA6C398B5}"/>
                </a:ext>
              </a:extLst>
            </p:cNvPr>
            <p:cNvGrpSpPr/>
            <p:nvPr/>
          </p:nvGrpSpPr>
          <p:grpSpPr>
            <a:xfrm>
              <a:off x="216542" y="2269801"/>
              <a:ext cx="10586503" cy="4185916"/>
              <a:chOff x="919927" y="2598045"/>
              <a:chExt cx="10586503" cy="4185916"/>
            </a:xfrm>
          </p:grpSpPr>
          <p:sp>
            <p:nvSpPr>
              <p:cNvPr id="12" name="TextBox 11">
                <a:extLst>
                  <a:ext uri="{FF2B5EF4-FFF2-40B4-BE49-F238E27FC236}">
                    <a16:creationId xmlns:a16="http://schemas.microsoft.com/office/drawing/2014/main" id="{2230E471-BA37-B926-31B3-D751BC104D0C}"/>
                  </a:ext>
                </a:extLst>
              </p:cNvPr>
              <p:cNvSpPr txBox="1"/>
              <p:nvPr/>
            </p:nvSpPr>
            <p:spPr>
              <a:xfrm>
                <a:off x="919927" y="5085804"/>
                <a:ext cx="10586503" cy="1698157"/>
              </a:xfrm>
              <a:prstGeom prst="rect">
                <a:avLst/>
              </a:prstGeom>
              <a:noFill/>
            </p:spPr>
            <p:txBody>
              <a:bodyPr wrap="square" rtlCol="0">
                <a:spAutoFit/>
              </a:bodyPr>
              <a:lstStyle/>
              <a:p>
                <a:pPr algn="ctr">
                  <a:lnSpc>
                    <a:spcPct val="70000"/>
                  </a:lnSpc>
                </a:pPr>
                <a:r>
                  <a:rPr lang="en-US" altLang="ko-KR" sz="14400" dirty="0">
                    <a:latin typeface="Cooper Black" panose="0208090404030B020404" pitchFamily="18" charset="0"/>
                  </a:rPr>
                  <a:t>FACT CHECK</a:t>
                </a:r>
                <a:endParaRPr lang="ko-KR" altLang="en-US" sz="14400" dirty="0">
                  <a:latin typeface="Cooper Black" panose="0208090404030B020404" pitchFamily="18" charset="0"/>
                </a:endParaRPr>
              </a:p>
            </p:txBody>
          </p:sp>
          <p:pic>
            <p:nvPicPr>
              <p:cNvPr id="19" name="그림 18">
                <a:extLst>
                  <a:ext uri="{FF2B5EF4-FFF2-40B4-BE49-F238E27FC236}">
                    <a16:creationId xmlns:a16="http://schemas.microsoft.com/office/drawing/2014/main" id="{67029723-115B-464D-86F3-70799C5A6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185" y="2598045"/>
                <a:ext cx="1933455" cy="1933455"/>
              </a:xfrm>
              <a:prstGeom prst="rect">
                <a:avLst/>
              </a:prstGeom>
            </p:spPr>
          </p:pic>
          <p:sp>
            <p:nvSpPr>
              <p:cNvPr id="20" name="TextBox 19">
                <a:extLst>
                  <a:ext uri="{FF2B5EF4-FFF2-40B4-BE49-F238E27FC236}">
                    <a16:creationId xmlns:a16="http://schemas.microsoft.com/office/drawing/2014/main" id="{2D6221DC-B6B0-CAAA-39BF-3D1490578A1B}"/>
                  </a:ext>
                </a:extLst>
              </p:cNvPr>
              <p:cNvSpPr txBox="1"/>
              <p:nvPr/>
            </p:nvSpPr>
            <p:spPr>
              <a:xfrm>
                <a:off x="3815640" y="3493410"/>
                <a:ext cx="5723897" cy="452821"/>
              </a:xfrm>
              <a:prstGeom prst="rect">
                <a:avLst/>
              </a:prstGeom>
              <a:noFill/>
            </p:spPr>
            <p:txBody>
              <a:bodyPr wrap="none" rtlCol="0" anchor="ctr">
                <a:spAutoFit/>
              </a:bodyPr>
              <a:lstStyle/>
              <a:p>
                <a:pPr>
                  <a:lnSpc>
                    <a:spcPct val="70000"/>
                  </a:lnSpc>
                </a:pPr>
                <a:r>
                  <a:rPr lang="ja-JP" altLang="en-US" sz="4000" b="1" dirty="0">
                    <a:solidFill>
                      <a:srgbClr val="C00000"/>
                    </a:solidFill>
                    <a:effectLst>
                      <a:outerShdw blurRad="38100" dist="38100" dir="2700000" algn="tl">
                        <a:srgbClr val="000000">
                          <a:alpha val="43137"/>
                        </a:srgbClr>
                      </a:outerShdw>
                    </a:effectLst>
                    <a:latin typeface="세방고딕 Bold" panose="00000800000000000000" pitchFamily="2" charset="-127"/>
                    <a:ea typeface="세방고딕 Bold" panose="00000800000000000000" pitchFamily="2" charset="-127"/>
                  </a:rPr>
                  <a:t>ファクト</a:t>
                </a:r>
                <a:r>
                  <a:rPr lang="en-US" altLang="ko-KR" sz="4000" b="1" dirty="0">
                    <a:solidFill>
                      <a:srgbClr val="C00000"/>
                    </a:solidFill>
                    <a:effectLst>
                      <a:outerShdw blurRad="38100" dist="38100" dir="2700000" algn="tl">
                        <a:srgbClr val="000000">
                          <a:alpha val="43137"/>
                        </a:srgbClr>
                      </a:outerShdw>
                    </a:effectLst>
                    <a:latin typeface="세방고딕 Bold" panose="00000800000000000000" pitchFamily="2" charset="-127"/>
                    <a:ea typeface="세방고딕 Bold" panose="00000800000000000000" pitchFamily="2" charset="-127"/>
                  </a:rPr>
                  <a:t>(</a:t>
                </a:r>
                <a:r>
                  <a:rPr lang="ja-JP" altLang="en-US" sz="4000" b="1" dirty="0">
                    <a:solidFill>
                      <a:srgbClr val="C00000"/>
                    </a:solidFill>
                    <a:effectLst>
                      <a:outerShdw blurRad="38100" dist="38100" dir="2700000" algn="tl">
                        <a:srgbClr val="000000">
                          <a:alpha val="43137"/>
                        </a:srgbClr>
                      </a:outerShdw>
                    </a:effectLst>
                    <a:latin typeface="세방고딕 Bold" panose="00000800000000000000" pitchFamily="2" charset="-127"/>
                    <a:ea typeface="세방고딕 Bold" panose="00000800000000000000" pitchFamily="2" charset="-127"/>
                  </a:rPr>
                  <a:t>事実</a:t>
                </a:r>
                <a:r>
                  <a:rPr lang="en-US" altLang="ko-KR" sz="4000" b="1" dirty="0">
                    <a:solidFill>
                      <a:srgbClr val="C00000"/>
                    </a:solidFill>
                    <a:effectLst>
                      <a:outerShdw blurRad="38100" dist="38100" dir="2700000" algn="tl">
                        <a:srgbClr val="000000">
                          <a:alpha val="43137"/>
                        </a:srgbClr>
                      </a:outerShdw>
                    </a:effectLst>
                    <a:latin typeface="세방고딕 Bold" panose="00000800000000000000" pitchFamily="2" charset="-127"/>
                    <a:ea typeface="세방고딕 Bold" panose="00000800000000000000" pitchFamily="2" charset="-127"/>
                  </a:rPr>
                  <a:t>)</a:t>
                </a:r>
                <a:r>
                  <a:rPr lang="ko-KR" altLang="en-US" sz="4000" b="1" dirty="0">
                    <a:latin typeface="세방고딕 Bold" panose="00000800000000000000" pitchFamily="2" charset="-127"/>
                    <a:ea typeface="세방고딕 Bold" panose="00000800000000000000" pitchFamily="2" charset="-127"/>
                  </a:rPr>
                  <a:t> </a:t>
                </a:r>
                <a:r>
                  <a:rPr lang="ja-JP" altLang="en-US" sz="4000" b="1" dirty="0">
                    <a:latin typeface="세방고딕 Bold" panose="00000800000000000000" pitchFamily="2" charset="-127"/>
                    <a:ea typeface="세방고딕 Bold" panose="00000800000000000000" pitchFamily="2" charset="-127"/>
                  </a:rPr>
                  <a:t>を知れば成功する。</a:t>
                </a:r>
                <a:endParaRPr lang="ko-KR" altLang="en-US" sz="4000" b="1" dirty="0">
                  <a:latin typeface="세방고딕 Bold" panose="00000800000000000000" pitchFamily="2" charset="-127"/>
                  <a:ea typeface="세방고딕 Bold" panose="00000800000000000000" pitchFamily="2" charset="-127"/>
                </a:endParaRPr>
              </a:p>
            </p:txBody>
          </p:sp>
        </p:grpSp>
        <p:sp>
          <p:nvSpPr>
            <p:cNvPr id="23" name="TextBox 22">
              <a:extLst>
                <a:ext uri="{FF2B5EF4-FFF2-40B4-BE49-F238E27FC236}">
                  <a16:creationId xmlns:a16="http://schemas.microsoft.com/office/drawing/2014/main" id="{6E59E5FD-8135-4CB0-47DF-C1FB85253E20}"/>
                </a:ext>
              </a:extLst>
            </p:cNvPr>
            <p:cNvSpPr txBox="1"/>
            <p:nvPr/>
          </p:nvSpPr>
          <p:spPr>
            <a:xfrm>
              <a:off x="4360882" y="7025631"/>
              <a:ext cx="4307942" cy="974897"/>
            </a:xfrm>
            <a:prstGeom prst="rect">
              <a:avLst/>
            </a:prstGeom>
            <a:noFill/>
          </p:spPr>
          <p:txBody>
            <a:bodyPr wrap="none" rtlCol="0" anchor="ctr">
              <a:spAutoFit/>
            </a:bodyPr>
            <a:lstStyle/>
            <a:p>
              <a:pPr>
                <a:lnSpc>
                  <a:spcPct val="70000"/>
                </a:lnSpc>
              </a:pPr>
              <a:r>
                <a:rPr lang="ja-JP" altLang="en-US" sz="9600" b="1" dirty="0">
                  <a:solidFill>
                    <a:srgbClr val="FF0000"/>
                  </a:solidFill>
                  <a:effectLst>
                    <a:outerShdw blurRad="38100" dist="38100" dir="2700000" algn="tl">
                      <a:srgbClr val="000000">
                        <a:alpha val="43137"/>
                      </a:srgbClr>
                    </a:outerShdw>
                  </a:effectLst>
                  <a:latin typeface="휴먼편지체" panose="02030504000101010101" pitchFamily="18" charset="-127"/>
                  <a:ea typeface="휴먼편지체" panose="02030504000101010101" pitchFamily="18" charset="-127"/>
                </a:rPr>
                <a:t>ニキビ研究</a:t>
              </a:r>
              <a:endParaRPr lang="ko-KR" altLang="en-US" sz="9600" b="1" dirty="0">
                <a:solidFill>
                  <a:srgbClr val="FF0000"/>
                </a:solidFill>
                <a:effectLst>
                  <a:outerShdw blurRad="38100" dist="38100" dir="2700000" algn="tl">
                    <a:srgbClr val="000000">
                      <a:alpha val="43137"/>
                    </a:srgbClr>
                  </a:outerShdw>
                </a:effectLst>
                <a:latin typeface="휴먼편지체" panose="02030504000101010101" pitchFamily="18" charset="-127"/>
                <a:ea typeface="휴먼편지체" panose="02030504000101010101" pitchFamily="18" charset="-127"/>
              </a:endParaRPr>
            </a:p>
          </p:txBody>
        </p:sp>
      </p:grpSp>
      <p:sp>
        <p:nvSpPr>
          <p:cNvPr id="8" name="TextBox 7">
            <a:extLst>
              <a:ext uri="{FF2B5EF4-FFF2-40B4-BE49-F238E27FC236}">
                <a16:creationId xmlns:a16="http://schemas.microsoft.com/office/drawing/2014/main" id="{8A58D169-C2C6-C5A3-F5DB-ED3D7D26CD1E}"/>
              </a:ext>
            </a:extLst>
          </p:cNvPr>
          <p:cNvSpPr txBox="1"/>
          <p:nvPr/>
        </p:nvSpPr>
        <p:spPr>
          <a:xfrm>
            <a:off x="4336208" y="6312981"/>
            <a:ext cx="2059502" cy="1430520"/>
          </a:xfrm>
          <a:prstGeom prst="rect">
            <a:avLst/>
          </a:prstGeom>
          <a:noFill/>
        </p:spPr>
        <p:txBody>
          <a:bodyPr wrap="square" rtlCol="0">
            <a:spAutoFit/>
          </a:bodyPr>
          <a:lstStyle/>
          <a:p>
            <a:pPr>
              <a:lnSpc>
                <a:spcPct val="70000"/>
              </a:lnSpc>
            </a:pPr>
            <a:r>
              <a:rPr lang="en-US" altLang="ko-KR" sz="12000" dirty="0">
                <a:latin typeface="Cooper Black" panose="0208090404030B020404" pitchFamily="18" charset="0"/>
              </a:rPr>
              <a:t>18</a:t>
            </a:r>
            <a:endParaRPr lang="ko-KR" altLang="en-US" sz="12000" dirty="0">
              <a:latin typeface="Cooper Black" panose="0208090404030B020404" pitchFamily="18" charset="0"/>
            </a:endParaRPr>
          </a:p>
        </p:txBody>
      </p:sp>
      <p:grpSp>
        <p:nvGrpSpPr>
          <p:cNvPr id="5" name="그룹 4">
            <a:extLst>
              <a:ext uri="{FF2B5EF4-FFF2-40B4-BE49-F238E27FC236}">
                <a16:creationId xmlns:a16="http://schemas.microsoft.com/office/drawing/2014/main" id="{067BCE42-C95E-4487-9ACC-8A63C1B485DA}"/>
              </a:ext>
            </a:extLst>
          </p:cNvPr>
          <p:cNvGrpSpPr/>
          <p:nvPr/>
        </p:nvGrpSpPr>
        <p:grpSpPr>
          <a:xfrm>
            <a:off x="12962063" y="7835881"/>
            <a:ext cx="2478564" cy="736638"/>
            <a:chOff x="13358303" y="8518577"/>
            <a:chExt cx="2478564" cy="736638"/>
          </a:xfrm>
        </p:grpSpPr>
        <p:sp>
          <p:nvSpPr>
            <p:cNvPr id="3" name="직사각형 2">
              <a:extLst>
                <a:ext uri="{FF2B5EF4-FFF2-40B4-BE49-F238E27FC236}">
                  <a16:creationId xmlns:a16="http://schemas.microsoft.com/office/drawing/2014/main" id="{E4AECA56-73DA-123B-1BC6-7A4CB350D903}"/>
                </a:ext>
              </a:extLst>
            </p:cNvPr>
            <p:cNvSpPr/>
            <p:nvPr/>
          </p:nvSpPr>
          <p:spPr>
            <a:xfrm>
              <a:off x="13358303" y="8518577"/>
              <a:ext cx="2478564" cy="736638"/>
            </a:xfrm>
            <a:prstGeom prst="rect">
              <a:avLst/>
            </a:prstGeom>
            <a:solidFill>
              <a:srgbClr val="CC3300"/>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EE210FE1-B1A4-559F-BF59-5573F3B54E77}"/>
                </a:ext>
              </a:extLst>
            </p:cNvPr>
            <p:cNvSpPr txBox="1"/>
            <p:nvPr/>
          </p:nvSpPr>
          <p:spPr>
            <a:xfrm>
              <a:off x="13611555" y="8768272"/>
              <a:ext cx="1983235" cy="393954"/>
            </a:xfrm>
            <a:prstGeom prst="rect">
              <a:avLst/>
            </a:prstGeom>
            <a:noFill/>
          </p:spPr>
          <p:txBody>
            <a:bodyPr wrap="none" rtlCol="0">
              <a:spAutoFit/>
            </a:bodyPr>
            <a:lstStyle/>
            <a:p>
              <a:pPr>
                <a:lnSpc>
                  <a:spcPct val="70000"/>
                </a:lnSpc>
              </a:pPr>
              <a:r>
                <a:rPr lang="ja-JP" altLang="en-US" sz="2800" b="1" dirty="0">
                  <a:solidFill>
                    <a:schemeClr val="bg1"/>
                  </a:solidFill>
                  <a:latin typeface="세방고딕 Bold" panose="00000800000000000000" pitchFamily="2" charset="-127"/>
                  <a:ea typeface="세방고딕 Bold" panose="00000800000000000000" pitchFamily="2" charset="-127"/>
                </a:rPr>
                <a:t>社内研修用</a:t>
              </a:r>
              <a:endParaRPr lang="ko-KR" altLang="en-US" sz="2800" b="1" dirty="0">
                <a:solidFill>
                  <a:schemeClr val="bg1"/>
                </a:solidFill>
                <a:latin typeface="세방고딕 Bold" panose="00000800000000000000" pitchFamily="2" charset="-127"/>
                <a:ea typeface="세방고딕 Bold" panose="00000800000000000000" pitchFamily="2" charset="-127"/>
              </a:endParaRPr>
            </a:p>
          </p:txBody>
        </p:sp>
      </p:grpSp>
    </p:spTree>
    <p:extLst>
      <p:ext uri="{BB962C8B-B14F-4D97-AF65-F5344CB8AC3E}">
        <p14:creationId xmlns:p14="http://schemas.microsoft.com/office/powerpoint/2010/main" val="2431292781"/>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1">
            <a:extLst>
              <a:ext uri="{FF2B5EF4-FFF2-40B4-BE49-F238E27FC236}">
                <a16:creationId xmlns:a16="http://schemas.microsoft.com/office/drawing/2014/main" id="{BA9F24DE-5757-6E40-523D-B36B3F0D66BC}"/>
              </a:ext>
            </a:extLst>
          </p:cNvPr>
          <p:cNvSpPr>
            <a:spLocks noChangeArrowheads="1"/>
          </p:cNvSpPr>
          <p:nvPr/>
        </p:nvSpPr>
        <p:spPr bwMode="auto">
          <a:xfrm>
            <a:off x="1242549" y="4140800"/>
            <a:ext cx="10191538" cy="6758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200" indent="-457200">
              <a:lnSpc>
                <a:spcPct val="150000"/>
              </a:lnSpc>
              <a:buFont typeface="Wingdings" panose="05000000000000000000" pitchFamily="2" charset="2"/>
              <a:buChar char="ü"/>
            </a:pPr>
            <a:r>
              <a:rPr lang="ja-JP" altLang="en-US" sz="2800" b="1" dirty="0">
                <a:solidFill>
                  <a:schemeClr val="accent1">
                    <a:lumMod val="75000"/>
                  </a:schemeClr>
                </a:solidFill>
              </a:rPr>
              <a:t>思春期の時</a:t>
            </a:r>
            <a:r>
              <a:rPr lang="ja-JP" altLang="en-US" sz="2800" b="1" dirty="0">
                <a:solidFill>
                  <a:srgbClr val="FF0000"/>
                </a:solidFill>
              </a:rPr>
              <a:t>アンドロゲン（男性ホルモン）</a:t>
            </a:r>
            <a:r>
              <a:rPr lang="ja-JP" altLang="en-US" sz="2800" b="1" dirty="0">
                <a:solidFill>
                  <a:schemeClr val="accent1">
                    <a:lumMod val="75000"/>
                  </a:schemeClr>
                </a:solidFill>
              </a:rPr>
              <a:t>が多くなると</a:t>
            </a:r>
            <a:r>
              <a:rPr lang="en-US" altLang="ja-JP" sz="2800" b="1" dirty="0">
                <a:solidFill>
                  <a:schemeClr val="accent1">
                    <a:lumMod val="75000"/>
                  </a:schemeClr>
                </a:solidFill>
              </a:rPr>
              <a:t>…</a:t>
            </a:r>
            <a:endParaRPr lang="en-US" altLang="ko-KR" sz="2800" dirty="0">
              <a:solidFill>
                <a:schemeClr val="accent1">
                  <a:lumMod val="75000"/>
                </a:schemeClr>
              </a:solidFill>
            </a:endParaRPr>
          </a:p>
        </p:txBody>
      </p:sp>
      <p:sp>
        <p:nvSpPr>
          <p:cNvPr id="11" name="직사각형 10">
            <a:extLst>
              <a:ext uri="{FF2B5EF4-FFF2-40B4-BE49-F238E27FC236}">
                <a16:creationId xmlns:a16="http://schemas.microsoft.com/office/drawing/2014/main" id="{6AAEDC14-3A3E-C2AB-7171-9F1338181050}"/>
              </a:ext>
            </a:extLst>
          </p:cNvPr>
          <p:cNvSpPr>
            <a:spLocks noChangeArrowheads="1"/>
          </p:cNvSpPr>
          <p:nvPr/>
        </p:nvSpPr>
        <p:spPr bwMode="auto">
          <a:xfrm>
            <a:off x="7289871" y="1593377"/>
            <a:ext cx="5157223"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3200" b="1" dirty="0">
                <a:solidFill>
                  <a:srgbClr val="FF0000"/>
                </a:solidFill>
              </a:rPr>
              <a:t>年齢</a:t>
            </a:r>
            <a:r>
              <a:rPr lang="ja-JP" altLang="en-US" sz="3200" b="1" dirty="0">
                <a:solidFill>
                  <a:srgbClr val="000000"/>
                </a:solidFill>
              </a:rPr>
              <a:t>基準</a:t>
            </a:r>
            <a:r>
              <a:rPr lang="ko-KR" altLang="en-US" sz="3200" b="1" dirty="0">
                <a:solidFill>
                  <a:srgbClr val="000000"/>
                </a:solidFill>
              </a:rPr>
              <a:t> </a:t>
            </a:r>
            <a:r>
              <a:rPr lang="ja-JP" altLang="en-US" sz="3200" b="1" dirty="0">
                <a:solidFill>
                  <a:srgbClr val="000000"/>
                </a:solidFill>
              </a:rPr>
              <a:t>：思春期ニキビ</a:t>
            </a:r>
            <a:endParaRPr lang="ko-KR" altLang="en-US" sz="3200" b="1" dirty="0">
              <a:solidFill>
                <a:srgbClr val="000000"/>
              </a:solidFill>
            </a:endParaRPr>
          </a:p>
        </p:txBody>
      </p:sp>
      <p:sp>
        <p:nvSpPr>
          <p:cNvPr id="12" name="제목 1">
            <a:extLst>
              <a:ext uri="{FF2B5EF4-FFF2-40B4-BE49-F238E27FC236}">
                <a16:creationId xmlns:a16="http://schemas.microsoft.com/office/drawing/2014/main" id="{6313C75F-6294-E3EC-823F-9A2E73F257F5}"/>
              </a:ext>
            </a:extLst>
          </p:cNvPr>
          <p:cNvSpPr>
            <a:spLocks noGrp="1"/>
          </p:cNvSpPr>
          <p:nvPr>
            <p:ph type="title"/>
          </p:nvPr>
        </p:nvSpPr>
        <p:spPr>
          <a:xfrm>
            <a:off x="679939" y="680548"/>
            <a:ext cx="7568355" cy="1044611"/>
          </a:xfrm>
        </p:spPr>
        <p:txBody>
          <a:bodyPr>
            <a:noAutofit/>
          </a:bodyPr>
          <a:lstStyle/>
          <a:p>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ニキビの</a:t>
            </a:r>
            <a:r>
              <a:rPr lang="ja-JP" altLang="en-US" sz="4400" b="1" dirty="0">
                <a:solidFill>
                  <a:srgbClr val="000000"/>
                </a:solidFill>
                <a:latin typeface="맑은 고딕" panose="020B0503020000020004" pitchFamily="34" charset="-127"/>
                <a:ea typeface="游ゴシック Light" panose="020B0300000000000000" pitchFamily="50" charset="-128"/>
              </a:rPr>
              <a:t>いろいろ</a:t>
            </a:r>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な分類</a:t>
            </a:r>
            <a:endParaRPr lang="ko-KR" altLang="en-US" sz="4400" b="1" dirty="0"/>
          </a:p>
        </p:txBody>
      </p:sp>
      <p:sp>
        <p:nvSpPr>
          <p:cNvPr id="5" name="TextBox 4">
            <a:extLst>
              <a:ext uri="{FF2B5EF4-FFF2-40B4-BE49-F238E27FC236}">
                <a16:creationId xmlns:a16="http://schemas.microsoft.com/office/drawing/2014/main" id="{F0EB9F45-CE55-37BE-21F9-19FC970E1F4A}"/>
              </a:ext>
            </a:extLst>
          </p:cNvPr>
          <p:cNvSpPr txBox="1"/>
          <p:nvPr/>
        </p:nvSpPr>
        <p:spPr>
          <a:xfrm>
            <a:off x="1008436" y="2831869"/>
            <a:ext cx="6668714" cy="707886"/>
          </a:xfrm>
          <a:prstGeom prst="rect">
            <a:avLst/>
          </a:prstGeom>
          <a:noFill/>
        </p:spPr>
        <p:txBody>
          <a:bodyPr wrap="square">
            <a:spAutoFit/>
          </a:bodyPr>
          <a:lstStyle/>
          <a:p>
            <a:r>
              <a:rPr lang="ja-JP" altLang="en-US" sz="4000" b="1" dirty="0">
                <a:solidFill>
                  <a:srgbClr val="FF0000"/>
                </a:solidFill>
              </a:rPr>
              <a:t>１）ホルモンの過多分泌</a:t>
            </a:r>
            <a:r>
              <a:rPr lang="ko-KR" altLang="en-US" sz="4000" dirty="0">
                <a:solidFill>
                  <a:srgbClr val="FF0000"/>
                </a:solidFill>
                <a:latin typeface="Arial" panose="020B0604020202020204" pitchFamily="34" charset="0"/>
                <a:ea typeface="HY울릉도M"/>
                <a:cs typeface="Arial" panose="020B0604020202020204" pitchFamily="34" charset="0"/>
              </a:rPr>
              <a:t> </a:t>
            </a:r>
            <a:endParaRPr lang="ko-KR" altLang="en-US" sz="4000" dirty="0">
              <a:solidFill>
                <a:srgbClr val="FF0000"/>
              </a:solidFill>
            </a:endParaRPr>
          </a:p>
        </p:txBody>
      </p:sp>
      <p:pic>
        <p:nvPicPr>
          <p:cNvPr id="2050" name="Picture 2" descr="思春期の男子学生のイラスト">
            <a:extLst>
              <a:ext uri="{FF2B5EF4-FFF2-40B4-BE49-F238E27FC236}">
                <a16:creationId xmlns:a16="http://schemas.microsoft.com/office/drawing/2014/main" id="{57F42170-8D0D-3D90-DFA4-C2A561A3F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3997" y="938857"/>
            <a:ext cx="3548457" cy="46999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a:extLst>
              <a:ext uri="{FF2B5EF4-FFF2-40B4-BE49-F238E27FC236}">
                <a16:creationId xmlns:a16="http://schemas.microsoft.com/office/drawing/2014/main" id="{7D429237-82B1-0A6C-300C-D7E859E058BF}"/>
              </a:ext>
            </a:extLst>
          </p:cNvPr>
          <p:cNvGrpSpPr/>
          <p:nvPr/>
        </p:nvGrpSpPr>
        <p:grpSpPr>
          <a:xfrm>
            <a:off x="947662" y="6116166"/>
            <a:ext cx="16273993" cy="1660732"/>
            <a:chOff x="947662" y="6116166"/>
            <a:chExt cx="16273993" cy="1660732"/>
          </a:xfrm>
        </p:grpSpPr>
        <p:sp>
          <p:nvSpPr>
            <p:cNvPr id="18" name="フローチャート: 処理 17">
              <a:extLst>
                <a:ext uri="{FF2B5EF4-FFF2-40B4-BE49-F238E27FC236}">
                  <a16:creationId xmlns:a16="http://schemas.microsoft.com/office/drawing/2014/main" id="{0E11126C-B4F9-02B9-9164-19F905636513}"/>
                </a:ext>
              </a:extLst>
            </p:cNvPr>
            <p:cNvSpPr/>
            <p:nvPr/>
          </p:nvSpPr>
          <p:spPr>
            <a:xfrm>
              <a:off x="947662" y="6214799"/>
              <a:ext cx="2744414" cy="1543050"/>
            </a:xfrm>
            <a:prstGeom prst="flowChartProcess">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accent1">
                      <a:lumMod val="75000"/>
                    </a:schemeClr>
                  </a:solidFill>
                </a:rPr>
                <a:t>皮脂が</a:t>
              </a:r>
              <a:endParaRPr kumimoji="1" lang="en-US" altLang="ja-JP" sz="2800" b="1" dirty="0">
                <a:solidFill>
                  <a:schemeClr val="accent1">
                    <a:lumMod val="75000"/>
                  </a:schemeClr>
                </a:solidFill>
              </a:endParaRPr>
            </a:p>
            <a:p>
              <a:pPr algn="ctr"/>
              <a:r>
                <a:rPr kumimoji="1" lang="ja-JP" altLang="en-US" sz="2800" b="1" dirty="0">
                  <a:solidFill>
                    <a:schemeClr val="accent1">
                      <a:lumMod val="75000"/>
                    </a:schemeClr>
                  </a:solidFill>
                </a:rPr>
                <a:t>多く分泌される</a:t>
              </a:r>
            </a:p>
          </p:txBody>
        </p:sp>
        <p:sp>
          <p:nvSpPr>
            <p:cNvPr id="19" name="フローチャート: 処理 18">
              <a:extLst>
                <a:ext uri="{FF2B5EF4-FFF2-40B4-BE49-F238E27FC236}">
                  <a16:creationId xmlns:a16="http://schemas.microsoft.com/office/drawing/2014/main" id="{F428D02E-0E54-249B-ECE5-B36361D09AEA}"/>
                </a:ext>
              </a:extLst>
            </p:cNvPr>
            <p:cNvSpPr/>
            <p:nvPr/>
          </p:nvSpPr>
          <p:spPr>
            <a:xfrm>
              <a:off x="4626117" y="6195750"/>
              <a:ext cx="2381250" cy="1581148"/>
            </a:xfrm>
            <a:prstGeom prst="flowChartProcess">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accent1">
                      <a:lumMod val="75000"/>
                    </a:schemeClr>
                  </a:solidFill>
                </a:rPr>
                <a:t>皮脂が停滞</a:t>
              </a:r>
            </a:p>
          </p:txBody>
        </p:sp>
        <p:sp>
          <p:nvSpPr>
            <p:cNvPr id="21" name="フローチャート: 処理 20">
              <a:extLst>
                <a:ext uri="{FF2B5EF4-FFF2-40B4-BE49-F238E27FC236}">
                  <a16:creationId xmlns:a16="http://schemas.microsoft.com/office/drawing/2014/main" id="{EA8ED40E-0F58-6E98-5817-F74A70C09FDF}"/>
                </a:ext>
              </a:extLst>
            </p:cNvPr>
            <p:cNvSpPr/>
            <p:nvPr/>
          </p:nvSpPr>
          <p:spPr>
            <a:xfrm>
              <a:off x="8016139" y="6192387"/>
              <a:ext cx="2381250" cy="1581149"/>
            </a:xfrm>
            <a:prstGeom prst="flowChartProcess">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accent1">
                      <a:lumMod val="75000"/>
                    </a:schemeClr>
                  </a:solidFill>
                </a:rPr>
                <a:t>皮膚呼吸全体</a:t>
              </a:r>
              <a:endParaRPr kumimoji="1" lang="en-US" altLang="ja-JP" sz="2800" b="1" dirty="0">
                <a:solidFill>
                  <a:schemeClr val="accent1">
                    <a:lumMod val="75000"/>
                  </a:schemeClr>
                </a:solidFill>
              </a:endParaRPr>
            </a:p>
            <a:p>
              <a:pPr algn="ctr"/>
              <a:r>
                <a:rPr kumimoji="1" lang="ja-JP" altLang="en-US" sz="2800" b="1" dirty="0">
                  <a:solidFill>
                    <a:schemeClr val="accent1">
                      <a:lumMod val="75000"/>
                    </a:schemeClr>
                  </a:solidFill>
                </a:rPr>
                <a:t>のストップ</a:t>
              </a:r>
            </a:p>
          </p:txBody>
        </p:sp>
        <p:sp>
          <p:nvSpPr>
            <p:cNvPr id="24" name="フローチャート: 処理 23">
              <a:extLst>
                <a:ext uri="{FF2B5EF4-FFF2-40B4-BE49-F238E27FC236}">
                  <a16:creationId xmlns:a16="http://schemas.microsoft.com/office/drawing/2014/main" id="{DDFC01BC-ADFF-11E4-3BF0-DA1B18079C95}"/>
                </a:ext>
              </a:extLst>
            </p:cNvPr>
            <p:cNvSpPr/>
            <p:nvPr/>
          </p:nvSpPr>
          <p:spPr>
            <a:xfrm>
              <a:off x="11199979" y="6192387"/>
              <a:ext cx="2600797" cy="1562099"/>
            </a:xfrm>
            <a:prstGeom prst="flowChartProcess">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accent1">
                      <a:lumMod val="75000"/>
                    </a:schemeClr>
                  </a:solidFill>
                </a:rPr>
                <a:t>毛穴のつまり</a:t>
              </a:r>
            </a:p>
          </p:txBody>
        </p:sp>
        <p:sp>
          <p:nvSpPr>
            <p:cNvPr id="25" name="矢印: 右 24">
              <a:extLst>
                <a:ext uri="{FF2B5EF4-FFF2-40B4-BE49-F238E27FC236}">
                  <a16:creationId xmlns:a16="http://schemas.microsoft.com/office/drawing/2014/main" id="{2E3607D7-5F5A-32BA-37FB-E8C929A90790}"/>
                </a:ext>
              </a:extLst>
            </p:cNvPr>
            <p:cNvSpPr/>
            <p:nvPr/>
          </p:nvSpPr>
          <p:spPr>
            <a:xfrm>
              <a:off x="7402740" y="6725786"/>
              <a:ext cx="362022"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EA2D852A-1E88-2F20-22DE-BE09C6B20EA9}"/>
                </a:ext>
              </a:extLst>
            </p:cNvPr>
            <p:cNvSpPr/>
            <p:nvPr/>
          </p:nvSpPr>
          <p:spPr>
            <a:xfrm>
              <a:off x="10623230" y="6704206"/>
              <a:ext cx="32941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A6AE084E-2545-9CC2-DE95-C85CA9926200}"/>
                </a:ext>
              </a:extLst>
            </p:cNvPr>
            <p:cNvSpPr/>
            <p:nvPr/>
          </p:nvSpPr>
          <p:spPr>
            <a:xfrm>
              <a:off x="4018943" y="6704206"/>
              <a:ext cx="32385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81B186CC-6CEC-5920-7E0E-F713D2154BC1}"/>
                </a:ext>
              </a:extLst>
            </p:cNvPr>
            <p:cNvSpPr/>
            <p:nvPr/>
          </p:nvSpPr>
          <p:spPr>
            <a:xfrm>
              <a:off x="14029398" y="6704206"/>
              <a:ext cx="3238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星: 32 pt 29">
              <a:extLst>
                <a:ext uri="{FF2B5EF4-FFF2-40B4-BE49-F238E27FC236}">
                  <a16:creationId xmlns:a16="http://schemas.microsoft.com/office/drawing/2014/main" id="{BC24A7AD-E972-C0D5-362D-705BC31ECAAF}"/>
                </a:ext>
              </a:extLst>
            </p:cNvPr>
            <p:cNvSpPr/>
            <p:nvPr/>
          </p:nvSpPr>
          <p:spPr>
            <a:xfrm>
              <a:off x="14739541" y="6116166"/>
              <a:ext cx="2482114" cy="1581149"/>
            </a:xfrm>
            <a:prstGeom prst="star3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dirty="0">
                  <a:solidFill>
                    <a:srgbClr val="FF0000"/>
                  </a:solidFill>
                </a:rPr>
                <a:t>感染</a:t>
              </a:r>
            </a:p>
          </p:txBody>
        </p:sp>
      </p:grpSp>
    </p:spTree>
    <p:extLst>
      <p:ext uri="{BB962C8B-B14F-4D97-AF65-F5344CB8AC3E}">
        <p14:creationId xmlns:p14="http://schemas.microsoft.com/office/powerpoint/2010/main" val="4022827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1">
            <a:extLst>
              <a:ext uri="{FF2B5EF4-FFF2-40B4-BE49-F238E27FC236}">
                <a16:creationId xmlns:a16="http://schemas.microsoft.com/office/drawing/2014/main" id="{BA9F24DE-5757-6E40-523D-B36B3F0D66BC}"/>
              </a:ext>
            </a:extLst>
          </p:cNvPr>
          <p:cNvSpPr>
            <a:spLocks noChangeArrowheads="1"/>
          </p:cNvSpPr>
          <p:nvPr/>
        </p:nvSpPr>
        <p:spPr bwMode="auto">
          <a:xfrm>
            <a:off x="973204" y="2699102"/>
            <a:ext cx="14438245" cy="574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342900" indent="-342900">
              <a:lnSpc>
                <a:spcPct val="150000"/>
              </a:lnSpc>
              <a:buFont typeface="Wingdings" panose="05000000000000000000" pitchFamily="2" charset="2"/>
              <a:buChar char="ü"/>
            </a:pPr>
            <a:r>
              <a:rPr lang="ja-JP" altLang="en-US" sz="2400" dirty="0">
                <a:solidFill>
                  <a:srgbClr val="000000"/>
                </a:solidFill>
                <a:latin typeface="Arial" panose="020B0604020202020204" pitchFamily="34" charset="0"/>
                <a:ea typeface="HY울릉도M"/>
                <a:cs typeface="Arial" panose="020B0604020202020204" pitchFamily="34" charset="0"/>
              </a:rPr>
              <a:t>ニキビは皮膚の表面で起こる</a:t>
            </a:r>
            <a:r>
              <a:rPr lang="ja-JP" altLang="en-US" sz="2400" b="1" dirty="0">
                <a:solidFill>
                  <a:srgbClr val="003399"/>
                </a:solidFill>
                <a:latin typeface="Arial" panose="020B0604020202020204" pitchFamily="34" charset="0"/>
                <a:ea typeface="HY울릉도M"/>
                <a:cs typeface="Arial" panose="020B0604020202020204" pitchFamily="34" charset="0"/>
              </a:rPr>
              <a:t>皮脂膜のバランスを崩れさせるすべての状況</a:t>
            </a:r>
            <a:r>
              <a:rPr lang="ja-JP" altLang="en-US" sz="2400" dirty="0">
                <a:solidFill>
                  <a:srgbClr val="000000"/>
                </a:solidFill>
                <a:latin typeface="Arial" panose="020B0604020202020204" pitchFamily="34" charset="0"/>
                <a:ea typeface="HY울릉도M"/>
                <a:cs typeface="Arial" panose="020B0604020202020204" pitchFamily="34" charset="0"/>
              </a:rPr>
              <a:t>で発生する。</a:t>
            </a:r>
            <a:endParaRPr lang="en-US" altLang="ko-KR" sz="2400" dirty="0">
              <a:solidFill>
                <a:srgbClr val="000000"/>
              </a:solidFill>
              <a:latin typeface="Arial" panose="020B0604020202020204" pitchFamily="34" charset="0"/>
              <a:ea typeface="HY울릉도M"/>
              <a:cs typeface="Arial" panose="020B0604020202020204" pitchFamily="34" charset="0"/>
            </a:endParaRPr>
          </a:p>
        </p:txBody>
      </p:sp>
      <p:sp>
        <p:nvSpPr>
          <p:cNvPr id="11" name="직사각형 10">
            <a:extLst>
              <a:ext uri="{FF2B5EF4-FFF2-40B4-BE49-F238E27FC236}">
                <a16:creationId xmlns:a16="http://schemas.microsoft.com/office/drawing/2014/main" id="{6AAEDC14-3A3E-C2AB-7171-9F1338181050}"/>
              </a:ext>
            </a:extLst>
          </p:cNvPr>
          <p:cNvSpPr>
            <a:spLocks noChangeArrowheads="1"/>
          </p:cNvSpPr>
          <p:nvPr/>
        </p:nvSpPr>
        <p:spPr bwMode="auto">
          <a:xfrm>
            <a:off x="7604840" y="824771"/>
            <a:ext cx="5157223"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3200" b="1" dirty="0">
                <a:solidFill>
                  <a:srgbClr val="FF0000"/>
                </a:solidFill>
              </a:rPr>
              <a:t>年齢</a:t>
            </a:r>
            <a:r>
              <a:rPr lang="ja-JP" altLang="en-US" sz="3200" b="1" dirty="0">
                <a:solidFill>
                  <a:srgbClr val="000000"/>
                </a:solidFill>
              </a:rPr>
              <a:t>基準</a:t>
            </a:r>
            <a:r>
              <a:rPr lang="ko-KR" altLang="en-US" sz="3200" b="1" dirty="0">
                <a:solidFill>
                  <a:srgbClr val="000000"/>
                </a:solidFill>
              </a:rPr>
              <a:t> </a:t>
            </a:r>
            <a:r>
              <a:rPr lang="ja-JP" altLang="en-US" sz="3200" b="1" dirty="0">
                <a:solidFill>
                  <a:srgbClr val="000000"/>
                </a:solidFill>
              </a:rPr>
              <a:t>：思春期ニキビ</a:t>
            </a:r>
            <a:endParaRPr lang="ko-KR" altLang="en-US" sz="3200" b="1" dirty="0">
              <a:solidFill>
                <a:srgbClr val="000000"/>
              </a:solidFill>
            </a:endParaRPr>
          </a:p>
        </p:txBody>
      </p:sp>
      <p:sp>
        <p:nvSpPr>
          <p:cNvPr id="12" name="제목 1">
            <a:extLst>
              <a:ext uri="{FF2B5EF4-FFF2-40B4-BE49-F238E27FC236}">
                <a16:creationId xmlns:a16="http://schemas.microsoft.com/office/drawing/2014/main" id="{6313C75F-6294-E3EC-823F-9A2E73F257F5}"/>
              </a:ext>
            </a:extLst>
          </p:cNvPr>
          <p:cNvSpPr>
            <a:spLocks noGrp="1"/>
          </p:cNvSpPr>
          <p:nvPr>
            <p:ph type="title"/>
          </p:nvPr>
        </p:nvSpPr>
        <p:spPr>
          <a:xfrm>
            <a:off x="679939" y="680548"/>
            <a:ext cx="7568355" cy="1044611"/>
          </a:xfrm>
        </p:spPr>
        <p:txBody>
          <a:bodyPr>
            <a:noAutofit/>
          </a:bodyPr>
          <a:lstStyle/>
          <a:p>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ニキビの</a:t>
            </a:r>
            <a:r>
              <a:rPr lang="ja-JP" altLang="en-US" sz="4400" b="1" dirty="0">
                <a:solidFill>
                  <a:srgbClr val="000000"/>
                </a:solidFill>
                <a:latin typeface="맑은 고딕" panose="020B0503020000020004" pitchFamily="34" charset="-127"/>
                <a:ea typeface="游ゴシック Light" panose="020B0300000000000000" pitchFamily="50" charset="-128"/>
              </a:rPr>
              <a:t>いろいろ</a:t>
            </a:r>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な分類</a:t>
            </a:r>
            <a:endParaRPr lang="ko-KR" altLang="en-US" sz="4400" b="1" dirty="0"/>
          </a:p>
        </p:txBody>
      </p:sp>
      <p:sp>
        <p:nvSpPr>
          <p:cNvPr id="6" name="TextBox 5">
            <a:extLst>
              <a:ext uri="{FF2B5EF4-FFF2-40B4-BE49-F238E27FC236}">
                <a16:creationId xmlns:a16="http://schemas.microsoft.com/office/drawing/2014/main" id="{5339126B-0698-E5B2-7F0B-541FBC404FCC}"/>
              </a:ext>
            </a:extLst>
          </p:cNvPr>
          <p:cNvSpPr txBox="1"/>
          <p:nvPr/>
        </p:nvSpPr>
        <p:spPr>
          <a:xfrm>
            <a:off x="1197094" y="1770492"/>
            <a:ext cx="8175506" cy="707886"/>
          </a:xfrm>
          <a:prstGeom prst="rect">
            <a:avLst/>
          </a:prstGeom>
          <a:noFill/>
        </p:spPr>
        <p:txBody>
          <a:bodyPr wrap="square">
            <a:spAutoFit/>
          </a:bodyPr>
          <a:lstStyle/>
          <a:p>
            <a:r>
              <a:rPr lang="ja-JP" altLang="en-US" sz="4000" b="1" dirty="0">
                <a:solidFill>
                  <a:srgbClr val="FF0000"/>
                </a:solidFill>
                <a:latin typeface="Arial" panose="020B0604020202020204" pitchFamily="34" charset="0"/>
                <a:ea typeface="HY울릉도M"/>
                <a:cs typeface="Arial" panose="020B0604020202020204" pitchFamily="34" charset="0"/>
              </a:rPr>
              <a:t>２）皮膚の皮脂膜バランス変化</a:t>
            </a:r>
            <a:r>
              <a:rPr lang="ko-KR" altLang="en-US" sz="4000" b="1" dirty="0">
                <a:solidFill>
                  <a:srgbClr val="FF0000"/>
                </a:solidFill>
                <a:latin typeface="Arial" panose="020B0604020202020204" pitchFamily="34" charset="0"/>
                <a:ea typeface="HY울릉도M"/>
                <a:cs typeface="Arial" panose="020B0604020202020204" pitchFamily="34" charset="0"/>
              </a:rPr>
              <a:t> </a:t>
            </a:r>
            <a:r>
              <a:rPr lang="ko-KR" altLang="en-US" sz="4000" dirty="0">
                <a:solidFill>
                  <a:srgbClr val="000000"/>
                </a:solidFill>
                <a:latin typeface="Arial" panose="020B0604020202020204" pitchFamily="34" charset="0"/>
                <a:ea typeface="HY울릉도M"/>
                <a:cs typeface="Arial" panose="020B0604020202020204" pitchFamily="34" charset="0"/>
              </a:rPr>
              <a:t> </a:t>
            </a:r>
            <a:endParaRPr lang="ko-KR" altLang="en-US" sz="4000" dirty="0"/>
          </a:p>
        </p:txBody>
      </p:sp>
      <p:grpSp>
        <p:nvGrpSpPr>
          <p:cNvPr id="5" name="グループ化 4">
            <a:extLst>
              <a:ext uri="{FF2B5EF4-FFF2-40B4-BE49-F238E27FC236}">
                <a16:creationId xmlns:a16="http://schemas.microsoft.com/office/drawing/2014/main" id="{146B2A48-4143-B688-88BB-FEFD63F1DE90}"/>
              </a:ext>
            </a:extLst>
          </p:cNvPr>
          <p:cNvGrpSpPr/>
          <p:nvPr/>
        </p:nvGrpSpPr>
        <p:grpSpPr>
          <a:xfrm>
            <a:off x="887980" y="3447238"/>
            <a:ext cx="15317469" cy="2224710"/>
            <a:chOff x="887980" y="3447238"/>
            <a:chExt cx="15317469" cy="2224710"/>
          </a:xfrm>
        </p:grpSpPr>
        <p:sp>
          <p:nvSpPr>
            <p:cNvPr id="23" name="TextBox 22">
              <a:extLst>
                <a:ext uri="{FF2B5EF4-FFF2-40B4-BE49-F238E27FC236}">
                  <a16:creationId xmlns:a16="http://schemas.microsoft.com/office/drawing/2014/main" id="{842DA7A2-4B69-C380-2B38-37E1F0730F22}"/>
                </a:ext>
              </a:extLst>
            </p:cNvPr>
            <p:cNvSpPr txBox="1"/>
            <p:nvPr/>
          </p:nvSpPr>
          <p:spPr>
            <a:xfrm>
              <a:off x="887980" y="3447238"/>
              <a:ext cx="15317469" cy="577338"/>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ja-JP" altLang="en-US" sz="2400" b="1" dirty="0">
                  <a:solidFill>
                    <a:prstClr val="black"/>
                  </a:solidFill>
                  <a:latin typeface="Arial" pitchFamily="34" charset="0"/>
                  <a:ea typeface="HY울릉도M" pitchFamily="18" charset="-127"/>
                  <a:cs typeface="Arial" pitchFamily="34" charset="0"/>
                </a:rPr>
                <a:t>夏に多く見られるのが</a:t>
              </a:r>
              <a:r>
                <a:rPr lang="en-US" altLang="ja-JP" sz="2400" b="1" dirty="0">
                  <a:solidFill>
                    <a:prstClr val="black"/>
                  </a:solidFill>
                  <a:latin typeface="Arial" pitchFamily="34" charset="0"/>
                  <a:ea typeface="HY울릉도M" pitchFamily="18" charset="-127"/>
                  <a:cs typeface="Arial" pitchFamily="34" charset="0"/>
                </a:rPr>
                <a:t>…</a:t>
              </a:r>
              <a:endParaRPr lang="en-US" altLang="ko-KR" sz="2400" dirty="0">
                <a:solidFill>
                  <a:prstClr val="black"/>
                </a:solidFill>
                <a:latin typeface="Arial" pitchFamily="34" charset="0"/>
                <a:ea typeface="HY울릉도M" pitchFamily="18" charset="-127"/>
                <a:cs typeface="Arial" pitchFamily="34" charset="0"/>
              </a:endParaRPr>
            </a:p>
          </p:txBody>
        </p:sp>
        <p:sp>
          <p:nvSpPr>
            <p:cNvPr id="4" name="フローチャート: 処理 3">
              <a:extLst>
                <a:ext uri="{FF2B5EF4-FFF2-40B4-BE49-F238E27FC236}">
                  <a16:creationId xmlns:a16="http://schemas.microsoft.com/office/drawing/2014/main" id="{8530CAC9-DDC6-9049-FFB5-22504040D6F6}"/>
                </a:ext>
              </a:extLst>
            </p:cNvPr>
            <p:cNvSpPr/>
            <p:nvPr/>
          </p:nvSpPr>
          <p:spPr>
            <a:xfrm>
              <a:off x="1923096" y="4244497"/>
              <a:ext cx="2312420" cy="1344896"/>
            </a:xfrm>
            <a:prstGeom prst="flowChartProcess">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a:solidFill>
                    <a:schemeClr val="accent1">
                      <a:lumMod val="75000"/>
                    </a:schemeClr>
                  </a:solidFill>
                </a:rPr>
                <a:t>水分が多く排出</a:t>
              </a:r>
            </a:p>
          </p:txBody>
        </p:sp>
        <p:sp>
          <p:nvSpPr>
            <p:cNvPr id="10" name="正方形/長方形 9">
              <a:extLst>
                <a:ext uri="{FF2B5EF4-FFF2-40B4-BE49-F238E27FC236}">
                  <a16:creationId xmlns:a16="http://schemas.microsoft.com/office/drawing/2014/main" id="{B5480D34-EECA-A9F9-4266-452675AAB5A8}"/>
                </a:ext>
              </a:extLst>
            </p:cNvPr>
            <p:cNvSpPr/>
            <p:nvPr/>
          </p:nvSpPr>
          <p:spPr>
            <a:xfrm>
              <a:off x="5644154" y="4244497"/>
              <a:ext cx="2312420" cy="1344896"/>
            </a:xfrm>
            <a:prstGeom prst="rect">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a:solidFill>
                    <a:schemeClr val="accent1">
                      <a:lumMod val="75000"/>
                    </a:schemeClr>
                  </a:solidFill>
                </a:rPr>
                <a:t>皮脂膜の</a:t>
              </a:r>
              <a:endParaRPr kumimoji="1" lang="en-US" altLang="ja-JP" sz="2200" dirty="0">
                <a:solidFill>
                  <a:schemeClr val="accent1">
                    <a:lumMod val="75000"/>
                  </a:schemeClr>
                </a:solidFill>
              </a:endParaRPr>
            </a:p>
            <a:p>
              <a:pPr algn="ctr"/>
              <a:r>
                <a:rPr kumimoji="1" lang="ja-JP" altLang="en-US" sz="2200" dirty="0">
                  <a:solidFill>
                    <a:schemeClr val="accent1">
                      <a:lumMod val="75000"/>
                    </a:schemeClr>
                  </a:solidFill>
                </a:rPr>
                <a:t>水分含量増加</a:t>
              </a:r>
            </a:p>
          </p:txBody>
        </p:sp>
        <p:sp>
          <p:nvSpPr>
            <p:cNvPr id="15" name="フローチャート: 処理 14">
              <a:extLst>
                <a:ext uri="{FF2B5EF4-FFF2-40B4-BE49-F238E27FC236}">
                  <a16:creationId xmlns:a16="http://schemas.microsoft.com/office/drawing/2014/main" id="{54D6E5BE-5D10-F885-9C1A-55F7111CCC0E}"/>
                </a:ext>
              </a:extLst>
            </p:cNvPr>
            <p:cNvSpPr/>
            <p:nvPr/>
          </p:nvSpPr>
          <p:spPr>
            <a:xfrm>
              <a:off x="13415474" y="4149235"/>
              <a:ext cx="2247900" cy="1344896"/>
            </a:xfrm>
            <a:prstGeom prst="flowChartProcess">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dirty="0">
                  <a:solidFill>
                    <a:schemeClr val="accent1">
                      <a:lumMod val="75000"/>
                    </a:schemeClr>
                  </a:solidFill>
                </a:rPr>
                <a:t>感染に弱い</a:t>
              </a:r>
              <a:endParaRPr kumimoji="1" lang="en-US" altLang="ja-JP" sz="2200" b="1" dirty="0">
                <a:solidFill>
                  <a:schemeClr val="accent1">
                    <a:lumMod val="75000"/>
                  </a:schemeClr>
                </a:solidFill>
              </a:endParaRPr>
            </a:p>
            <a:p>
              <a:pPr algn="ctr"/>
              <a:r>
                <a:rPr kumimoji="1" lang="ja-JP" altLang="en-US" sz="2200" b="1" dirty="0">
                  <a:solidFill>
                    <a:schemeClr val="accent1">
                      <a:lumMod val="75000"/>
                    </a:schemeClr>
                  </a:solidFill>
                </a:rPr>
                <a:t>皮膚</a:t>
              </a:r>
            </a:p>
          </p:txBody>
        </p:sp>
        <p:sp>
          <p:nvSpPr>
            <p:cNvPr id="16" name="星: 32 pt 15">
              <a:extLst>
                <a:ext uri="{FF2B5EF4-FFF2-40B4-BE49-F238E27FC236}">
                  <a16:creationId xmlns:a16="http://schemas.microsoft.com/office/drawing/2014/main" id="{0BAC85BA-2FC5-B38B-04F8-BD8795F59B46}"/>
                </a:ext>
              </a:extLst>
            </p:cNvPr>
            <p:cNvSpPr/>
            <p:nvPr/>
          </p:nvSpPr>
          <p:spPr>
            <a:xfrm>
              <a:off x="8895324" y="3971418"/>
              <a:ext cx="3581400" cy="1700530"/>
            </a:xfrm>
            <a:prstGeom prst="star3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solidFill>
                    <a:srgbClr val="FF0000"/>
                  </a:solidFill>
                </a:rPr>
                <a:t>皮脂膜の</a:t>
              </a:r>
              <a:r>
                <a:rPr kumimoji="1" lang="en-US" altLang="ja-JP" sz="1800" b="1" dirty="0">
                  <a:solidFill>
                    <a:srgbClr val="FF0000"/>
                  </a:solidFill>
                </a:rPr>
                <a:t>pH</a:t>
              </a:r>
              <a:r>
                <a:rPr kumimoji="1" lang="ja-JP" altLang="en-US" sz="1800" b="1" dirty="0">
                  <a:solidFill>
                    <a:srgbClr val="FF0000"/>
                  </a:solidFill>
                </a:rPr>
                <a:t>が</a:t>
              </a:r>
              <a:endParaRPr kumimoji="1" lang="en-US" altLang="ja-JP" sz="1800" b="1" dirty="0">
                <a:solidFill>
                  <a:srgbClr val="FF0000"/>
                </a:solidFill>
              </a:endParaRPr>
            </a:p>
            <a:p>
              <a:pPr algn="ctr"/>
              <a:r>
                <a:rPr kumimoji="1" lang="ja-JP" altLang="en-US" sz="1800" b="1" dirty="0">
                  <a:solidFill>
                    <a:srgbClr val="FF0000"/>
                  </a:solidFill>
                </a:rPr>
                <a:t>アルカリ性に！</a:t>
              </a:r>
            </a:p>
          </p:txBody>
        </p:sp>
        <p:sp>
          <p:nvSpPr>
            <p:cNvPr id="17" name="矢印: 右 16">
              <a:extLst>
                <a:ext uri="{FF2B5EF4-FFF2-40B4-BE49-F238E27FC236}">
                  <a16:creationId xmlns:a16="http://schemas.microsoft.com/office/drawing/2014/main" id="{D8305B62-D5FE-B1B2-AACB-A4BD6CBC7D89}"/>
                </a:ext>
              </a:extLst>
            </p:cNvPr>
            <p:cNvSpPr/>
            <p:nvPr/>
          </p:nvSpPr>
          <p:spPr>
            <a:xfrm>
              <a:off x="4800600" y="4629150"/>
              <a:ext cx="365999" cy="513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C4BA4FAB-81FF-FC61-BAB7-01A0BBBF7E2F}"/>
                </a:ext>
              </a:extLst>
            </p:cNvPr>
            <p:cNvSpPr/>
            <p:nvPr/>
          </p:nvSpPr>
          <p:spPr>
            <a:xfrm>
              <a:off x="8248294" y="4629150"/>
              <a:ext cx="419456" cy="513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244B8E18-DCA1-B63F-EA65-7560EBC7A2B0}"/>
                </a:ext>
              </a:extLst>
            </p:cNvPr>
            <p:cNvSpPr/>
            <p:nvPr/>
          </p:nvSpPr>
          <p:spPr>
            <a:xfrm>
              <a:off x="12762063" y="4629150"/>
              <a:ext cx="411880" cy="513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2C8AC6B0-19E6-BAA5-0ED2-C0E7B6912A83}"/>
              </a:ext>
            </a:extLst>
          </p:cNvPr>
          <p:cNvGrpSpPr/>
          <p:nvPr/>
        </p:nvGrpSpPr>
        <p:grpSpPr>
          <a:xfrm>
            <a:off x="907029" y="5735894"/>
            <a:ext cx="16676121" cy="2162354"/>
            <a:chOff x="907029" y="5735894"/>
            <a:chExt cx="16676121" cy="2162354"/>
          </a:xfrm>
        </p:grpSpPr>
        <p:sp>
          <p:nvSpPr>
            <p:cNvPr id="3" name="직사각형 1">
              <a:extLst>
                <a:ext uri="{FF2B5EF4-FFF2-40B4-BE49-F238E27FC236}">
                  <a16:creationId xmlns:a16="http://schemas.microsoft.com/office/drawing/2014/main" id="{F34D4D5C-38E6-9424-3885-C8B356EABEBE}"/>
                </a:ext>
              </a:extLst>
            </p:cNvPr>
            <p:cNvSpPr>
              <a:spLocks noChangeArrowheads="1"/>
            </p:cNvSpPr>
            <p:nvPr/>
          </p:nvSpPr>
          <p:spPr bwMode="auto">
            <a:xfrm>
              <a:off x="907029" y="5735894"/>
              <a:ext cx="15859893" cy="57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buFont typeface="Wingdings" panose="05000000000000000000" pitchFamily="2" charset="2"/>
                <a:buChar char="ü"/>
              </a:pPr>
              <a:r>
                <a:rPr lang="ja-JP" altLang="en-US" sz="2400" b="1" dirty="0">
                  <a:latin typeface="Arial" panose="020B0604020202020204" pitchFamily="34" charset="0"/>
                  <a:ea typeface="HY울릉도M"/>
                  <a:cs typeface="Arial" panose="020B0604020202020204" pitchFamily="34" charset="0"/>
                </a:rPr>
                <a:t>女性の場合、生理の時</a:t>
              </a:r>
              <a:endParaRPr lang="en-US" altLang="ja-JP" sz="2400" b="1" dirty="0">
                <a:latin typeface="Arial" panose="020B0604020202020204" pitchFamily="34" charset="0"/>
                <a:ea typeface="HY울릉도M"/>
                <a:cs typeface="Arial" panose="020B0604020202020204" pitchFamily="34" charset="0"/>
              </a:endParaRPr>
            </a:p>
          </p:txBody>
        </p:sp>
        <p:sp>
          <p:nvSpPr>
            <p:cNvPr id="20" name="楕円 19">
              <a:extLst>
                <a:ext uri="{FF2B5EF4-FFF2-40B4-BE49-F238E27FC236}">
                  <a16:creationId xmlns:a16="http://schemas.microsoft.com/office/drawing/2014/main" id="{8F834CB6-EB23-97E2-2221-09AD377B7B55}"/>
                </a:ext>
              </a:extLst>
            </p:cNvPr>
            <p:cNvSpPr/>
            <p:nvPr/>
          </p:nvSpPr>
          <p:spPr>
            <a:xfrm>
              <a:off x="3409950" y="6483296"/>
              <a:ext cx="2838450" cy="1414952"/>
            </a:xfrm>
            <a:prstGeom prst="ellipse">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dirty="0">
                  <a:solidFill>
                    <a:schemeClr val="accent1">
                      <a:lumMod val="75000"/>
                    </a:schemeClr>
                  </a:solidFill>
                </a:rPr>
                <a:t>黄体ホルモン</a:t>
              </a:r>
              <a:endParaRPr kumimoji="1" lang="en-US" altLang="ja-JP" sz="2200" b="1" dirty="0">
                <a:solidFill>
                  <a:schemeClr val="accent1">
                    <a:lumMod val="75000"/>
                  </a:schemeClr>
                </a:solidFill>
              </a:endParaRPr>
            </a:p>
            <a:p>
              <a:pPr algn="ctr"/>
              <a:r>
                <a:rPr kumimoji="1" lang="ja-JP" altLang="en-US" sz="2200" b="1" dirty="0">
                  <a:solidFill>
                    <a:schemeClr val="accent1">
                      <a:lumMod val="75000"/>
                    </a:schemeClr>
                  </a:solidFill>
                </a:rPr>
                <a:t>増加</a:t>
              </a:r>
              <a:endParaRPr kumimoji="1" lang="en-US" altLang="ja-JP" sz="2200" b="1" dirty="0">
                <a:solidFill>
                  <a:schemeClr val="accent1">
                    <a:lumMod val="75000"/>
                  </a:schemeClr>
                </a:solidFill>
              </a:endParaRPr>
            </a:p>
          </p:txBody>
        </p:sp>
        <p:sp>
          <p:nvSpPr>
            <p:cNvPr id="21" name="楕円 20">
              <a:extLst>
                <a:ext uri="{FF2B5EF4-FFF2-40B4-BE49-F238E27FC236}">
                  <a16:creationId xmlns:a16="http://schemas.microsoft.com/office/drawing/2014/main" id="{477B326E-79B2-2444-70B2-1FCA9D19C740}"/>
                </a:ext>
              </a:extLst>
            </p:cNvPr>
            <p:cNvSpPr/>
            <p:nvPr/>
          </p:nvSpPr>
          <p:spPr>
            <a:xfrm>
              <a:off x="6629400" y="6388046"/>
              <a:ext cx="2575640" cy="1510202"/>
            </a:xfrm>
            <a:prstGeom prst="ellipse">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dirty="0">
                  <a:solidFill>
                    <a:schemeClr val="accent1">
                      <a:lumMod val="75000"/>
                    </a:schemeClr>
                  </a:solidFill>
                </a:rPr>
                <a:t>皮脂生産</a:t>
              </a:r>
              <a:endParaRPr kumimoji="1" lang="en-US" altLang="ja-JP" sz="2200" b="1" dirty="0">
                <a:solidFill>
                  <a:schemeClr val="accent1">
                    <a:lumMod val="75000"/>
                  </a:schemeClr>
                </a:solidFill>
              </a:endParaRPr>
            </a:p>
            <a:p>
              <a:pPr algn="ctr"/>
              <a:r>
                <a:rPr kumimoji="1" lang="ja-JP" altLang="en-US" sz="2200" b="1" dirty="0">
                  <a:solidFill>
                    <a:schemeClr val="accent1">
                      <a:lumMod val="75000"/>
                    </a:schemeClr>
                  </a:solidFill>
                </a:rPr>
                <a:t>減少</a:t>
              </a:r>
            </a:p>
          </p:txBody>
        </p:sp>
        <p:sp>
          <p:nvSpPr>
            <p:cNvPr id="22" name="楕円 21">
              <a:extLst>
                <a:ext uri="{FF2B5EF4-FFF2-40B4-BE49-F238E27FC236}">
                  <a16:creationId xmlns:a16="http://schemas.microsoft.com/office/drawing/2014/main" id="{1B197A47-60E9-CBAA-8D3C-928EDD661950}"/>
                </a:ext>
              </a:extLst>
            </p:cNvPr>
            <p:cNvSpPr/>
            <p:nvPr/>
          </p:nvSpPr>
          <p:spPr>
            <a:xfrm>
              <a:off x="9745482" y="6377178"/>
              <a:ext cx="2731241" cy="1510201"/>
            </a:xfrm>
            <a:prstGeom prst="ellipse">
              <a:avLst/>
            </a:prstGeom>
            <a:solidFill>
              <a:srgbClr val="E8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b="1" dirty="0">
                  <a:solidFill>
                    <a:schemeClr val="accent1">
                      <a:lumMod val="75000"/>
                    </a:schemeClr>
                  </a:solidFill>
                </a:rPr>
                <a:t>皮脂膜の厚さ</a:t>
              </a:r>
              <a:endParaRPr kumimoji="1" lang="en-US" altLang="ja-JP" sz="2200" b="1" dirty="0">
                <a:solidFill>
                  <a:schemeClr val="accent1">
                    <a:lumMod val="75000"/>
                  </a:schemeClr>
                </a:solidFill>
              </a:endParaRPr>
            </a:p>
            <a:p>
              <a:pPr algn="ctr"/>
              <a:r>
                <a:rPr kumimoji="1" lang="ja-JP" altLang="en-US" sz="2200" b="1" dirty="0">
                  <a:solidFill>
                    <a:schemeClr val="accent1">
                      <a:lumMod val="75000"/>
                    </a:schemeClr>
                  </a:solidFill>
                </a:rPr>
                <a:t>減少</a:t>
              </a:r>
            </a:p>
          </p:txBody>
        </p:sp>
        <p:sp>
          <p:nvSpPr>
            <p:cNvPr id="24" name="テキスト ボックス 23">
              <a:extLst>
                <a:ext uri="{FF2B5EF4-FFF2-40B4-BE49-F238E27FC236}">
                  <a16:creationId xmlns:a16="http://schemas.microsoft.com/office/drawing/2014/main" id="{0180D86F-4F3B-4E49-88F1-C40068D04A41}"/>
                </a:ext>
              </a:extLst>
            </p:cNvPr>
            <p:cNvSpPr txBox="1"/>
            <p:nvPr/>
          </p:nvSpPr>
          <p:spPr>
            <a:xfrm>
              <a:off x="12885702" y="7038725"/>
              <a:ext cx="4697448" cy="430887"/>
            </a:xfrm>
            <a:prstGeom prst="rect">
              <a:avLst/>
            </a:prstGeom>
            <a:noFill/>
          </p:spPr>
          <p:txBody>
            <a:bodyPr wrap="square" rtlCol="0">
              <a:spAutoFit/>
            </a:bodyPr>
            <a:lstStyle/>
            <a:p>
              <a:r>
                <a:rPr kumimoji="1" lang="ja-JP" altLang="en-US" sz="2200" b="1" dirty="0"/>
                <a:t>この様な原因でバランスが崩れる</a:t>
              </a:r>
            </a:p>
          </p:txBody>
        </p:sp>
      </p:grpSp>
      <p:sp>
        <p:nvSpPr>
          <p:cNvPr id="28" name="スクロール: 横 27">
            <a:extLst>
              <a:ext uri="{FF2B5EF4-FFF2-40B4-BE49-F238E27FC236}">
                <a16:creationId xmlns:a16="http://schemas.microsoft.com/office/drawing/2014/main" id="{C128C1F5-2489-5E85-F90C-54306DE35FDC}"/>
              </a:ext>
            </a:extLst>
          </p:cNvPr>
          <p:cNvSpPr/>
          <p:nvPr/>
        </p:nvSpPr>
        <p:spPr>
          <a:xfrm>
            <a:off x="3134575" y="8623741"/>
            <a:ext cx="12528799" cy="927829"/>
          </a:xfrm>
          <a:prstGeom prst="horizontalScroll">
            <a:avLst/>
          </a:prstGeom>
          <a:solidFill>
            <a:srgbClr val="F9CBE9"/>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Font typeface="Wingdings" panose="05000000000000000000" pitchFamily="2" charset="2"/>
              <a:buChar char="ü"/>
            </a:pPr>
            <a:r>
              <a:rPr lang="ja-JP" altLang="en-US" sz="2200" b="1" dirty="0">
                <a:solidFill>
                  <a:srgbClr val="CC0066"/>
                </a:solidFill>
              </a:rPr>
              <a:t>思春期ニキビは年を取り、皮脂量が減ると、ニキビは消える。</a:t>
            </a:r>
            <a:endParaRPr lang="en-US" altLang="ko-KR" sz="2200" dirty="0">
              <a:solidFill>
                <a:srgbClr val="CC0066"/>
              </a:solidFill>
            </a:endParaRPr>
          </a:p>
        </p:txBody>
      </p:sp>
      <p:pic>
        <p:nvPicPr>
          <p:cNvPr id="3080" name="Picture 8">
            <a:extLst>
              <a:ext uri="{FF2B5EF4-FFF2-40B4-BE49-F238E27FC236}">
                <a16:creationId xmlns:a16="http://schemas.microsoft.com/office/drawing/2014/main" id="{88C41DCF-3657-D8AF-53D4-4EE18E894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0501" y="562650"/>
            <a:ext cx="3361949" cy="33705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5C97B322-FDF6-29F0-5DC7-0B4E8104D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59" y="6554995"/>
            <a:ext cx="2849655" cy="345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0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a:extLst>
              <a:ext uri="{FF2B5EF4-FFF2-40B4-BE49-F238E27FC236}">
                <a16:creationId xmlns:a16="http://schemas.microsoft.com/office/drawing/2014/main" id="{EA8AAE91-DD0F-B816-3261-97BDE17869C6}"/>
              </a:ext>
            </a:extLst>
          </p:cNvPr>
          <p:cNvSpPr>
            <a:spLocks noGrp="1"/>
          </p:cNvSpPr>
          <p:nvPr>
            <p:ph type="title"/>
          </p:nvPr>
        </p:nvSpPr>
        <p:spPr>
          <a:xfrm>
            <a:off x="579291" y="400458"/>
            <a:ext cx="7568355" cy="1044611"/>
          </a:xfrm>
        </p:spPr>
        <p:txBody>
          <a:bodyPr>
            <a:noAutofit/>
          </a:bodyPr>
          <a:lstStyle/>
          <a:p>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ニキビの</a:t>
            </a:r>
            <a:r>
              <a:rPr lang="ja-JP" altLang="en-US" sz="4400" b="1" kern="1200" dirty="0">
                <a:solidFill>
                  <a:srgbClr val="000000"/>
                </a:solidFill>
                <a:effectLst/>
                <a:latin typeface="맑은 고딕" panose="020B0503020000020004" pitchFamily="34" charset="-127"/>
                <a:ea typeface="游ゴシック Light" panose="020B0300000000000000" pitchFamily="50" charset="-128"/>
                <a:cs typeface="+mj-cs"/>
              </a:rPr>
              <a:t>いろいろ</a:t>
            </a:r>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な分類</a:t>
            </a:r>
            <a:endParaRPr lang="ko-KR" altLang="en-US" sz="4400" b="1" dirty="0"/>
          </a:p>
        </p:txBody>
      </p:sp>
      <p:sp>
        <p:nvSpPr>
          <p:cNvPr id="17" name="직사각형 16">
            <a:extLst>
              <a:ext uri="{FF2B5EF4-FFF2-40B4-BE49-F238E27FC236}">
                <a16:creationId xmlns:a16="http://schemas.microsoft.com/office/drawing/2014/main" id="{F4FC363F-A15E-E188-BC4E-2F9F7598655A}"/>
              </a:ext>
            </a:extLst>
          </p:cNvPr>
          <p:cNvSpPr>
            <a:spLocks noChangeArrowheads="1"/>
          </p:cNvSpPr>
          <p:nvPr/>
        </p:nvSpPr>
        <p:spPr bwMode="auto">
          <a:xfrm>
            <a:off x="9144000" y="551917"/>
            <a:ext cx="5157223"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algn="ctr" rtl="0" eaLnBrk="1" latinLnBrk="0" hangingPunct="1">
              <a:spcBef>
                <a:spcPts val="0"/>
              </a:spcBef>
              <a:spcAft>
                <a:spcPts val="0"/>
              </a:spcAft>
            </a:pPr>
            <a:r>
              <a:rPr lang="ja-JP" altLang="ja-JP" sz="3200" b="1" kern="1200" dirty="0">
                <a:solidFill>
                  <a:srgbClr val="FF0000"/>
                </a:solidFill>
                <a:effectLst/>
                <a:latin typeface="맑은 고딕" panose="020B0503020000020004" pitchFamily="34" charset="-127"/>
                <a:ea typeface="游ゴシック" panose="020B0400000000000000" pitchFamily="50" charset="-128"/>
                <a:cs typeface="+mn-cs"/>
              </a:rPr>
              <a:t>年齢</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基準</a:t>
            </a:r>
            <a:r>
              <a:rPr lang="ko-KR" altLang="ja-JP" sz="3200" b="1" kern="1200" dirty="0">
                <a:solidFill>
                  <a:srgbClr val="000000"/>
                </a:solidFill>
                <a:effectLst/>
                <a:latin typeface="맑은 고딕" panose="020B0503020000020004" pitchFamily="34" charset="-127"/>
                <a:ea typeface="맑은 고딕" panose="020B0503020000020004" pitchFamily="34" charset="-127"/>
                <a:cs typeface="+mn-cs"/>
              </a:rPr>
              <a:t> </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a:t>
            </a:r>
            <a:r>
              <a:rPr lang="ja-JP" altLang="en-US" sz="3200" b="1" dirty="0">
                <a:solidFill>
                  <a:srgbClr val="000000"/>
                </a:solidFill>
                <a:latin typeface="맑은 고딕" panose="020B0503020000020004" pitchFamily="34" charset="-127"/>
                <a:ea typeface="游ゴシック" panose="020B0400000000000000" pitchFamily="50" charset="-128"/>
              </a:rPr>
              <a:t>成人</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ニキビ</a:t>
            </a:r>
            <a:endParaRPr lang="ja-JP" altLang="ja-JP" sz="3200" dirty="0">
              <a:effectLst/>
            </a:endParaRPr>
          </a:p>
        </p:txBody>
      </p:sp>
      <p:grpSp>
        <p:nvGrpSpPr>
          <p:cNvPr id="4" name="グループ化 3">
            <a:extLst>
              <a:ext uri="{FF2B5EF4-FFF2-40B4-BE49-F238E27FC236}">
                <a16:creationId xmlns:a16="http://schemas.microsoft.com/office/drawing/2014/main" id="{A7C48511-DBBD-4EC3-ECE9-45D21E5FE8E2}"/>
              </a:ext>
            </a:extLst>
          </p:cNvPr>
          <p:cNvGrpSpPr/>
          <p:nvPr/>
        </p:nvGrpSpPr>
        <p:grpSpPr>
          <a:xfrm>
            <a:off x="2122098" y="1841469"/>
            <a:ext cx="13301932" cy="7586050"/>
            <a:chOff x="2122098" y="1841469"/>
            <a:chExt cx="13301932" cy="7586050"/>
          </a:xfrm>
        </p:grpSpPr>
        <p:grpSp>
          <p:nvGrpSpPr>
            <p:cNvPr id="20" name="그룹 19">
              <a:extLst>
                <a:ext uri="{FF2B5EF4-FFF2-40B4-BE49-F238E27FC236}">
                  <a16:creationId xmlns:a16="http://schemas.microsoft.com/office/drawing/2014/main" id="{695BAEF5-6604-B225-B9A4-2451B24B4578}"/>
                </a:ext>
              </a:extLst>
            </p:cNvPr>
            <p:cNvGrpSpPr/>
            <p:nvPr/>
          </p:nvGrpSpPr>
          <p:grpSpPr>
            <a:xfrm>
              <a:off x="2122098" y="1841469"/>
              <a:ext cx="13301932" cy="7586050"/>
              <a:chOff x="2143684" y="1836278"/>
              <a:chExt cx="13301932" cy="7586050"/>
            </a:xfrm>
          </p:grpSpPr>
          <p:sp>
            <p:nvSpPr>
              <p:cNvPr id="54278" name="직사각형 7">
                <a:extLst>
                  <a:ext uri="{FF2B5EF4-FFF2-40B4-BE49-F238E27FC236}">
                    <a16:creationId xmlns:a16="http://schemas.microsoft.com/office/drawing/2014/main" id="{3DD5C7B5-5F9B-9129-3DB7-50C9056F0B77}"/>
                  </a:ext>
                </a:extLst>
              </p:cNvPr>
              <p:cNvSpPr>
                <a:spLocks noChangeArrowheads="1"/>
              </p:cNvSpPr>
              <p:nvPr/>
            </p:nvSpPr>
            <p:spPr bwMode="auto">
              <a:xfrm>
                <a:off x="2143684" y="3178118"/>
                <a:ext cx="13301932" cy="6244210"/>
              </a:xfrm>
              <a:prstGeom prst="rect">
                <a:avLst/>
              </a:prstGeom>
              <a:noFill/>
              <a:ln>
                <a:solidFill>
                  <a:schemeClr val="accent5">
                    <a:lumMod val="75000"/>
                  </a:schemeClr>
                </a:solidFill>
              </a:ln>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10766" lvl="1" indent="-307181">
                  <a:lnSpc>
                    <a:spcPct val="150000"/>
                  </a:lnSpc>
                  <a:buFont typeface="Wingdings" panose="05000000000000000000" pitchFamily="2" charset="2"/>
                  <a:buChar char="v"/>
                  <a:defRPr/>
                </a:pPr>
                <a:r>
                  <a:rPr lang="ko-KR" altLang="en-US" sz="2400" b="1" dirty="0">
                    <a:solidFill>
                      <a:prstClr val="black"/>
                    </a:solidFill>
                    <a:latin typeface="+mn-ea"/>
                    <a:cs typeface="Arial" pitchFamily="34" charset="0"/>
                  </a:rPr>
                  <a:t> </a:t>
                </a:r>
                <a:r>
                  <a:rPr lang="ja-JP" altLang="en-US" sz="2400" b="1" dirty="0">
                    <a:solidFill>
                      <a:prstClr val="black"/>
                    </a:solidFill>
                    <a:highlight>
                      <a:srgbClr val="F9CBE9"/>
                    </a:highlight>
                    <a:latin typeface="+mn-ea"/>
                    <a:cs typeface="Arial" pitchFamily="34" charset="0"/>
                  </a:rPr>
                  <a:t>生理前</a:t>
                </a:r>
                <a:r>
                  <a:rPr lang="ko-KR" altLang="en-US" sz="2400" dirty="0">
                    <a:solidFill>
                      <a:prstClr val="black"/>
                    </a:solidFill>
                    <a:latin typeface="+mn-ea"/>
                    <a:cs typeface="Arial" pitchFamily="34" charset="0"/>
                  </a:rPr>
                  <a:t> </a:t>
                </a:r>
                <a:endParaRPr lang="en-US" altLang="ko-KR" sz="2400" dirty="0">
                  <a:solidFill>
                    <a:prstClr val="black"/>
                  </a:solidFill>
                  <a:latin typeface="+mn-ea"/>
                  <a:cs typeface="Arial" pitchFamily="34" charset="0"/>
                </a:endParaRPr>
              </a:p>
              <a:p>
                <a:pPr marL="103585" lvl="1" indent="0">
                  <a:lnSpc>
                    <a:spcPct val="150000"/>
                  </a:lnSpc>
                  <a:defRPr/>
                </a:pPr>
                <a:r>
                  <a:rPr lang="ja-JP" altLang="en-US" sz="2400" dirty="0">
                    <a:solidFill>
                      <a:prstClr val="black"/>
                    </a:solidFill>
                    <a:latin typeface="+mn-ea"/>
                    <a:cs typeface="Arial" pitchFamily="34" charset="0"/>
                  </a:rPr>
                  <a:t>　　</a:t>
                </a:r>
                <a:r>
                  <a:rPr lang="ja-JP" altLang="en-US" sz="2400" dirty="0">
                    <a:solidFill>
                      <a:srgbClr val="C00000"/>
                    </a:solidFill>
                    <a:latin typeface="+mn-ea"/>
                    <a:cs typeface="Arial" pitchFamily="34" charset="0"/>
                  </a:rPr>
                  <a:t>プロゲステン</a:t>
                </a:r>
                <a:r>
                  <a:rPr lang="ja-JP" altLang="en-US" sz="2400" dirty="0">
                    <a:solidFill>
                      <a:prstClr val="black"/>
                    </a:solidFill>
                    <a:latin typeface="+mn-ea"/>
                    <a:cs typeface="Arial" pitchFamily="34" charset="0"/>
                  </a:rPr>
                  <a:t>という黄体ホルモンの刺激に</a:t>
                </a:r>
                <a:r>
                  <a:rPr lang="ko-KR" altLang="en-US" sz="2400" dirty="0">
                    <a:solidFill>
                      <a:prstClr val="black"/>
                    </a:solidFill>
                    <a:latin typeface="+mn-ea"/>
                    <a:cs typeface="Arial" pitchFamily="34" charset="0"/>
                  </a:rPr>
                  <a:t> </a:t>
                </a:r>
                <a:r>
                  <a:rPr lang="ja-JP" altLang="en-US" sz="2400" b="1" dirty="0">
                    <a:solidFill>
                      <a:srgbClr val="C00000"/>
                    </a:solidFill>
                    <a:latin typeface="+mn-ea"/>
                    <a:cs typeface="Arial" pitchFamily="34" charset="0"/>
                  </a:rPr>
                  <a:t>皮脂生成が減少し、感染に弱く</a:t>
                </a:r>
                <a:r>
                  <a:rPr lang="ja-JP" altLang="en-US" sz="2400" b="1" dirty="0">
                    <a:solidFill>
                      <a:prstClr val="black"/>
                    </a:solidFill>
                    <a:latin typeface="+mn-ea"/>
                    <a:cs typeface="Arial" pitchFamily="34" charset="0"/>
                  </a:rPr>
                  <a:t>なる</a:t>
                </a:r>
                <a:r>
                  <a:rPr lang="ja-JP" altLang="en-US" sz="2400" dirty="0">
                    <a:solidFill>
                      <a:prstClr val="black"/>
                    </a:solidFill>
                    <a:latin typeface="+mn-ea"/>
                    <a:cs typeface="Arial" pitchFamily="34" charset="0"/>
                  </a:rPr>
                  <a:t>。</a:t>
                </a:r>
                <a:endParaRPr lang="en-US" altLang="ko-KR" sz="2400" dirty="0">
                  <a:solidFill>
                    <a:prstClr val="black"/>
                  </a:solidFill>
                  <a:latin typeface="+mn-ea"/>
                  <a:cs typeface="Arial" pitchFamily="34" charset="0"/>
                </a:endParaRPr>
              </a:p>
              <a:p>
                <a:pPr marL="410766" lvl="1" indent="-307181">
                  <a:lnSpc>
                    <a:spcPct val="150000"/>
                  </a:lnSpc>
                  <a:buFont typeface="Wingdings" panose="05000000000000000000" pitchFamily="2" charset="2"/>
                  <a:buChar char="v"/>
                  <a:defRPr/>
                </a:pPr>
                <a:r>
                  <a:rPr lang="ja-JP" altLang="en-US" sz="2400" b="1" dirty="0">
                    <a:solidFill>
                      <a:prstClr val="black"/>
                    </a:solidFill>
                    <a:highlight>
                      <a:srgbClr val="F9CBE9"/>
                    </a:highlight>
                    <a:latin typeface="+mn-ea"/>
                    <a:cs typeface="Arial" pitchFamily="34" charset="0"/>
                  </a:rPr>
                  <a:t>ストレス、緊張、飲酒</a:t>
                </a:r>
                <a:r>
                  <a:rPr lang="en-US" altLang="ja-JP" sz="2400" b="1" dirty="0">
                    <a:solidFill>
                      <a:prstClr val="black"/>
                    </a:solidFill>
                    <a:highlight>
                      <a:srgbClr val="F9CBE9"/>
                    </a:highlight>
                    <a:latin typeface="+mn-ea"/>
                    <a:cs typeface="Arial" pitchFamily="34" charset="0"/>
                  </a:rPr>
                  <a:t>/</a:t>
                </a:r>
                <a:r>
                  <a:rPr lang="ja-JP" altLang="en-US" sz="2400" b="1" dirty="0">
                    <a:solidFill>
                      <a:prstClr val="black"/>
                    </a:solidFill>
                    <a:highlight>
                      <a:srgbClr val="F9CBE9"/>
                    </a:highlight>
                    <a:latin typeface="+mn-ea"/>
                    <a:cs typeface="Arial" pitchFamily="34" charset="0"/>
                  </a:rPr>
                  <a:t>喫煙、睡眠不足</a:t>
                </a:r>
                <a:endParaRPr lang="en-US" altLang="ja-JP" sz="2400" b="1" dirty="0">
                  <a:solidFill>
                    <a:prstClr val="black"/>
                  </a:solidFill>
                  <a:highlight>
                    <a:srgbClr val="F9CBE9"/>
                  </a:highlight>
                  <a:latin typeface="+mn-ea"/>
                  <a:cs typeface="Arial" pitchFamily="34" charset="0"/>
                </a:endParaRPr>
              </a:p>
              <a:p>
                <a:pPr marL="103585" lvl="1" indent="0">
                  <a:lnSpc>
                    <a:spcPct val="150000"/>
                  </a:lnSpc>
                  <a:defRPr/>
                </a:pPr>
                <a:r>
                  <a:rPr lang="ja-JP" altLang="en-US" sz="2400" b="1" dirty="0">
                    <a:solidFill>
                      <a:prstClr val="black"/>
                    </a:solidFill>
                    <a:latin typeface="+mn-ea"/>
                    <a:cs typeface="Arial" pitchFamily="34" charset="0"/>
                  </a:rPr>
                  <a:t>　　</a:t>
                </a:r>
                <a:r>
                  <a:rPr lang="ja-JP" altLang="en-US" sz="2400" b="1" dirty="0">
                    <a:solidFill>
                      <a:srgbClr val="4472C4">
                        <a:lumMod val="75000"/>
                      </a:srgbClr>
                    </a:solidFill>
                    <a:latin typeface="+mn-ea"/>
                    <a:cs typeface="Arial" pitchFamily="34" charset="0"/>
                  </a:rPr>
                  <a:t>副腎皮質ホルモン過多分泌</a:t>
                </a:r>
                <a:endParaRPr lang="en-US" altLang="ko-KR" sz="2400" dirty="0">
                  <a:solidFill>
                    <a:prstClr val="black"/>
                  </a:solidFill>
                  <a:latin typeface="+mn-ea"/>
                  <a:cs typeface="Arial" pitchFamily="34" charset="0"/>
                </a:endParaRPr>
              </a:p>
              <a:p>
                <a:pPr marL="410766" lvl="1" indent="-307181">
                  <a:lnSpc>
                    <a:spcPct val="150000"/>
                  </a:lnSpc>
                  <a:buFont typeface="Wingdings" panose="05000000000000000000" pitchFamily="2" charset="2"/>
                  <a:buChar char="v"/>
                  <a:defRPr/>
                </a:pPr>
                <a:r>
                  <a:rPr lang="ko-KR" altLang="en-US" sz="2400" b="1" dirty="0">
                    <a:solidFill>
                      <a:srgbClr val="5B9BD5">
                        <a:lumMod val="75000"/>
                      </a:srgbClr>
                    </a:solidFill>
                    <a:effectLst>
                      <a:outerShdw blurRad="38100" dist="38100" dir="2700000" algn="tl">
                        <a:srgbClr val="000000">
                          <a:alpha val="43137"/>
                        </a:srgbClr>
                      </a:outerShdw>
                    </a:effectLst>
                    <a:latin typeface="+mn-ea"/>
                  </a:rPr>
                  <a:t> </a:t>
                </a:r>
                <a:r>
                  <a:rPr lang="ja-JP" altLang="en-US" sz="2400" b="1" dirty="0">
                    <a:effectLst>
                      <a:outerShdw blurRad="38100" dist="38100" dir="2700000" algn="tl">
                        <a:srgbClr val="000000">
                          <a:alpha val="43137"/>
                        </a:srgbClr>
                      </a:outerShdw>
                    </a:effectLst>
                    <a:highlight>
                      <a:srgbClr val="F9CBE9"/>
                    </a:highlight>
                    <a:latin typeface="+mn-ea"/>
                  </a:rPr>
                  <a:t>皮膚老化</a:t>
                </a:r>
                <a:endParaRPr lang="en-US" altLang="ja-JP" sz="2400" b="1" dirty="0">
                  <a:effectLst>
                    <a:outerShdw blurRad="38100" dist="38100" dir="2700000" algn="tl">
                      <a:srgbClr val="000000">
                        <a:alpha val="43137"/>
                      </a:srgbClr>
                    </a:outerShdw>
                  </a:effectLst>
                  <a:highlight>
                    <a:srgbClr val="F9CBE9"/>
                  </a:highlight>
                  <a:latin typeface="+mn-ea"/>
                </a:endParaRPr>
              </a:p>
              <a:p>
                <a:pPr marL="103585" lvl="1" indent="0">
                  <a:lnSpc>
                    <a:spcPct val="150000"/>
                  </a:lnSpc>
                  <a:defRPr/>
                </a:pPr>
                <a:r>
                  <a:rPr lang="ja-JP" altLang="en-US" sz="2400" b="1" dirty="0">
                    <a:solidFill>
                      <a:prstClr val="black"/>
                    </a:solidFill>
                    <a:latin typeface="+mn-ea"/>
                  </a:rPr>
                  <a:t>　　</a:t>
                </a:r>
                <a:r>
                  <a:rPr lang="ja-JP" altLang="en-US" sz="2400" dirty="0">
                    <a:solidFill>
                      <a:prstClr val="black"/>
                    </a:solidFill>
                    <a:latin typeface="+mn-ea"/>
                  </a:rPr>
                  <a:t>肌の乾燥</a:t>
                </a:r>
                <a:r>
                  <a:rPr lang="en-US" altLang="ko-KR" sz="2400" dirty="0">
                    <a:solidFill>
                      <a:prstClr val="black"/>
                    </a:solidFill>
                    <a:latin typeface="+mn-ea"/>
                  </a:rPr>
                  <a:t>,</a:t>
                </a:r>
                <a:r>
                  <a:rPr lang="ko-KR" altLang="en-US" sz="2400" dirty="0">
                    <a:solidFill>
                      <a:prstClr val="black"/>
                    </a:solidFill>
                    <a:latin typeface="+mn-ea"/>
                  </a:rPr>
                  <a:t> </a:t>
                </a:r>
                <a:r>
                  <a:rPr lang="ja-JP" altLang="en-US" sz="2400" b="1" dirty="0">
                    <a:solidFill>
                      <a:prstClr val="black"/>
                    </a:solidFill>
                    <a:latin typeface="+mn-ea"/>
                  </a:rPr>
                  <a:t>皮脂膜コントロール、弾力性低下</a:t>
                </a:r>
                <a:endParaRPr lang="en-US" altLang="ko-KR" sz="2400" dirty="0">
                  <a:solidFill>
                    <a:prstClr val="black"/>
                  </a:solidFill>
                  <a:latin typeface="+mn-ea"/>
                </a:endParaRPr>
              </a:p>
              <a:p>
                <a:pPr marL="410766" lvl="1" indent="-307181">
                  <a:lnSpc>
                    <a:spcPct val="130000"/>
                  </a:lnSpc>
                  <a:buFont typeface="Wingdings" panose="05000000000000000000" pitchFamily="2" charset="2"/>
                  <a:buChar char="v"/>
                  <a:defRPr/>
                </a:pPr>
                <a:r>
                  <a:rPr lang="ko-KR" altLang="en-US" sz="2400" b="1" dirty="0">
                    <a:solidFill>
                      <a:prstClr val="black"/>
                    </a:solidFill>
                    <a:latin typeface="+mn-ea"/>
                  </a:rPr>
                  <a:t> </a:t>
                </a:r>
                <a:r>
                  <a:rPr lang="ja-JP" altLang="en-US" sz="2400" b="1" dirty="0">
                    <a:solidFill>
                      <a:prstClr val="black"/>
                    </a:solidFill>
                    <a:highlight>
                      <a:srgbClr val="F9CBE9"/>
                    </a:highlight>
                    <a:latin typeface="+mn-ea"/>
                  </a:rPr>
                  <a:t>糖尿、または慢性疾患</a:t>
                </a:r>
                <a:endParaRPr lang="en-US" altLang="ja-JP" sz="2400" b="1" dirty="0">
                  <a:solidFill>
                    <a:prstClr val="black"/>
                  </a:solidFill>
                  <a:highlight>
                    <a:srgbClr val="F9CBE9"/>
                  </a:highlight>
                  <a:latin typeface="+mn-ea"/>
                </a:endParaRPr>
              </a:p>
              <a:p>
                <a:pPr marL="103585" lvl="1" indent="0">
                  <a:lnSpc>
                    <a:spcPct val="130000"/>
                  </a:lnSpc>
                  <a:defRPr/>
                </a:pPr>
                <a:r>
                  <a:rPr lang="ja-JP" altLang="en-US" sz="2400" b="1" dirty="0">
                    <a:solidFill>
                      <a:prstClr val="black"/>
                    </a:solidFill>
                    <a:latin typeface="+mn-ea"/>
                  </a:rPr>
                  <a:t>　　</a:t>
                </a:r>
                <a:r>
                  <a:rPr lang="ja-JP" altLang="en-US" sz="2400" dirty="0">
                    <a:solidFill>
                      <a:prstClr val="black"/>
                    </a:solidFill>
                    <a:latin typeface="+mn-ea"/>
                  </a:rPr>
                  <a:t>皮膚の血液供給の減少、免疫力低下、感染に弱くなる。</a:t>
                </a:r>
                <a:r>
                  <a:rPr lang="en-US" altLang="ko-KR" sz="2400" dirty="0">
                    <a:solidFill>
                      <a:prstClr val="black"/>
                    </a:solidFill>
                    <a:latin typeface="+mn-ea"/>
                  </a:rPr>
                  <a:t> </a:t>
                </a:r>
              </a:p>
              <a:p>
                <a:pPr marL="103585" lvl="1" indent="0">
                  <a:lnSpc>
                    <a:spcPct val="130000"/>
                  </a:lnSpc>
                  <a:defRPr/>
                </a:pPr>
                <a:endParaRPr lang="en-US" altLang="ko-KR" sz="2400" dirty="0">
                  <a:solidFill>
                    <a:prstClr val="black"/>
                  </a:solidFill>
                  <a:latin typeface="+mn-ea"/>
                </a:endParaRPr>
              </a:p>
              <a:p>
                <a:pPr marL="410766" lvl="1" indent="-307181">
                  <a:lnSpc>
                    <a:spcPct val="130000"/>
                  </a:lnSpc>
                  <a:buFont typeface="Wingdings" panose="05000000000000000000" pitchFamily="2" charset="2"/>
                  <a:buChar char="v"/>
                  <a:defRPr/>
                </a:pPr>
                <a:r>
                  <a:rPr lang="en-US" altLang="ko-KR" sz="2400" dirty="0">
                    <a:solidFill>
                      <a:prstClr val="black"/>
                    </a:solidFill>
                    <a:highlight>
                      <a:srgbClr val="F9CBE9"/>
                    </a:highlight>
                    <a:latin typeface="+mn-ea"/>
                  </a:rPr>
                  <a:t>* </a:t>
                </a:r>
                <a:r>
                  <a:rPr lang="ja-JP" altLang="en-US" sz="2400" dirty="0">
                    <a:solidFill>
                      <a:prstClr val="black"/>
                    </a:solidFill>
                    <a:highlight>
                      <a:srgbClr val="F9CBE9"/>
                    </a:highlight>
                    <a:latin typeface="+mn-ea"/>
                  </a:rPr>
                  <a:t>補足</a:t>
                </a:r>
                <a:r>
                  <a:rPr lang="ko-KR" altLang="en-US" sz="2400" dirty="0">
                    <a:solidFill>
                      <a:prstClr val="black"/>
                    </a:solidFill>
                    <a:highlight>
                      <a:srgbClr val="F9CBE9"/>
                    </a:highlight>
                    <a:latin typeface="+mn-ea"/>
                  </a:rPr>
                  <a:t> </a:t>
                </a:r>
                <a:r>
                  <a:rPr lang="en-US" altLang="ko-KR" sz="2400" dirty="0">
                    <a:solidFill>
                      <a:prstClr val="black"/>
                    </a:solidFill>
                    <a:highlight>
                      <a:srgbClr val="F9CBE9"/>
                    </a:highlight>
                    <a:latin typeface="+mn-ea"/>
                  </a:rPr>
                  <a:t>: 40</a:t>
                </a:r>
                <a:r>
                  <a:rPr lang="ja-JP" altLang="en-US" sz="2400" dirty="0">
                    <a:solidFill>
                      <a:prstClr val="black"/>
                    </a:solidFill>
                    <a:highlight>
                      <a:srgbClr val="F9CBE9"/>
                    </a:highlight>
                    <a:latin typeface="+mn-ea"/>
                  </a:rPr>
                  <a:t>代以降継続的に発生する女性は</a:t>
                </a:r>
                <a:r>
                  <a:rPr lang="ja-JP" altLang="en-US" sz="2400" b="1" dirty="0">
                    <a:solidFill>
                      <a:srgbClr val="FF0000"/>
                    </a:solidFill>
                    <a:highlight>
                      <a:srgbClr val="F9CBE9"/>
                    </a:highlight>
                    <a:latin typeface="+mn-ea"/>
                  </a:rPr>
                  <a:t>卵巣腫瘍</a:t>
                </a:r>
                <a:r>
                  <a:rPr lang="en-US" altLang="ja-JP" sz="2400" b="1" dirty="0">
                    <a:solidFill>
                      <a:srgbClr val="FF0000"/>
                    </a:solidFill>
                    <a:highlight>
                      <a:srgbClr val="F9CBE9"/>
                    </a:highlight>
                    <a:latin typeface="+mn-ea"/>
                  </a:rPr>
                  <a:t>(</a:t>
                </a:r>
                <a:r>
                  <a:rPr lang="ja-JP" altLang="en-US" sz="2400" b="1" dirty="0">
                    <a:solidFill>
                      <a:srgbClr val="FF0000"/>
                    </a:solidFill>
                    <a:highlight>
                      <a:srgbClr val="F9CBE9"/>
                    </a:highlight>
                    <a:latin typeface="+mn-ea"/>
                  </a:rPr>
                  <a:t>子宮筋腫、がんなど</a:t>
                </a:r>
                <a:r>
                  <a:rPr lang="en-US" altLang="ja-JP" sz="2400" b="1" dirty="0">
                    <a:solidFill>
                      <a:srgbClr val="FF0000"/>
                    </a:solidFill>
                    <a:highlight>
                      <a:srgbClr val="F9CBE9"/>
                    </a:highlight>
                    <a:latin typeface="+mn-ea"/>
                  </a:rPr>
                  <a:t>)</a:t>
                </a:r>
              </a:p>
              <a:p>
                <a:pPr marL="103585" lvl="1" indent="0">
                  <a:lnSpc>
                    <a:spcPct val="130000"/>
                  </a:lnSpc>
                  <a:defRPr/>
                </a:pPr>
                <a:r>
                  <a:rPr lang="ja-JP" altLang="en-US" sz="2400" b="1" dirty="0">
                    <a:solidFill>
                      <a:srgbClr val="FF0000"/>
                    </a:solidFill>
                    <a:highlight>
                      <a:srgbClr val="FFFFFF"/>
                    </a:highlight>
                    <a:latin typeface="+mn-ea"/>
                  </a:rPr>
                  <a:t>　　　　　　　　</a:t>
                </a:r>
                <a:r>
                  <a:rPr lang="ja-JP" altLang="en-US" sz="2400" dirty="0">
                    <a:solidFill>
                      <a:prstClr val="black"/>
                    </a:solidFill>
                    <a:highlight>
                      <a:srgbClr val="F9CBE9"/>
                    </a:highlight>
                    <a:latin typeface="+mn-ea"/>
                  </a:rPr>
                  <a:t>が原因であることもあるので</a:t>
                </a:r>
                <a:r>
                  <a:rPr lang="ko-KR" altLang="en-US" sz="2400" dirty="0">
                    <a:solidFill>
                      <a:prstClr val="black"/>
                    </a:solidFill>
                    <a:highlight>
                      <a:srgbClr val="F9CBE9"/>
                    </a:highlight>
                    <a:latin typeface="+mn-ea"/>
                  </a:rPr>
                  <a:t> </a:t>
                </a:r>
                <a:r>
                  <a:rPr lang="ja-JP" altLang="en-US" sz="2400" dirty="0">
                    <a:solidFill>
                      <a:prstClr val="black"/>
                    </a:solidFill>
                    <a:highlight>
                      <a:srgbClr val="F9CBE9"/>
                    </a:highlight>
                    <a:latin typeface="+mn-ea"/>
                  </a:rPr>
                  <a:t>産婦人科治療をうけることも考えてほしい。</a:t>
                </a:r>
                <a:endParaRPr lang="en-US" altLang="ko-KR" sz="2400" dirty="0">
                  <a:solidFill>
                    <a:prstClr val="black"/>
                  </a:solidFill>
                  <a:highlight>
                    <a:srgbClr val="F9CBE9"/>
                  </a:highlight>
                  <a:latin typeface="+mn-ea"/>
                  <a:cs typeface="Arial" pitchFamily="34" charset="0"/>
                </a:endParaRPr>
              </a:p>
              <a:p>
                <a:pPr marL="103585" lvl="1" indent="0">
                  <a:lnSpc>
                    <a:spcPct val="130000"/>
                  </a:lnSpc>
                  <a:defRPr/>
                </a:pPr>
                <a:endParaRPr lang="en-US" altLang="ko-KR" sz="2400" dirty="0">
                  <a:solidFill>
                    <a:prstClr val="black"/>
                  </a:solidFill>
                  <a:latin typeface="+mn-ea"/>
                </a:endParaRPr>
              </a:p>
            </p:txBody>
          </p:sp>
          <p:sp>
            <p:nvSpPr>
              <p:cNvPr id="5" name="TextBox 4">
                <a:extLst>
                  <a:ext uri="{FF2B5EF4-FFF2-40B4-BE49-F238E27FC236}">
                    <a16:creationId xmlns:a16="http://schemas.microsoft.com/office/drawing/2014/main" id="{6453A1A6-B6C6-E74D-3094-1DB768EE2FCB}"/>
                  </a:ext>
                </a:extLst>
              </p:cNvPr>
              <p:cNvSpPr txBox="1"/>
              <p:nvPr/>
            </p:nvSpPr>
            <p:spPr>
              <a:xfrm>
                <a:off x="4922790" y="1836278"/>
                <a:ext cx="7344241" cy="661528"/>
              </a:xfrm>
              <a:prstGeom prst="rect">
                <a:avLst/>
              </a:prstGeom>
              <a:noFill/>
              <a:ln>
                <a:solidFill>
                  <a:schemeClr val="accent5">
                    <a:lumMod val="75000"/>
                  </a:schemeClr>
                </a:solidFill>
              </a:ln>
            </p:spPr>
            <p:txBody>
              <a:bodyPr wrap="square">
                <a:spAutoFit/>
              </a:bodyPr>
              <a:lstStyle/>
              <a:p>
                <a:pPr marL="0" indent="0" algn="ctr">
                  <a:lnSpc>
                    <a:spcPct val="130000"/>
                  </a:lnSpc>
                  <a:defRPr/>
                </a:pPr>
                <a:r>
                  <a:rPr lang="ja-JP" altLang="en-US" sz="3200" b="1" dirty="0">
                    <a:solidFill>
                      <a:srgbClr val="000000"/>
                    </a:solidFill>
                    <a:latin typeface="Arial" panose="020B0604020202020204" pitchFamily="34" charset="0"/>
                    <a:ea typeface="HY울릉도M"/>
                    <a:cs typeface="Arial" panose="020B0604020202020204" pitchFamily="34" charset="0"/>
                  </a:rPr>
                  <a:t>内的変化の刺激による症状</a:t>
                </a:r>
                <a:endParaRPr lang="en-US" altLang="ko-KR" sz="2400" b="1" dirty="0">
                  <a:solidFill>
                    <a:srgbClr val="000000"/>
                  </a:solidFill>
                  <a:latin typeface="Arial" panose="020B0604020202020204" pitchFamily="34" charset="0"/>
                  <a:ea typeface="HY울릉도M"/>
                  <a:cs typeface="Arial" panose="020B0604020202020204" pitchFamily="34" charset="0"/>
                </a:endParaRPr>
              </a:p>
            </p:txBody>
          </p:sp>
        </p:grpSp>
        <p:pic>
          <p:nvPicPr>
            <p:cNvPr id="1026" name="Picture 2" descr="腹痛のイラスト（女性）">
              <a:extLst>
                <a:ext uri="{FF2B5EF4-FFF2-40B4-BE49-F238E27FC236}">
                  <a16:creationId xmlns:a16="http://schemas.microsoft.com/office/drawing/2014/main" id="{3AAE9B54-B41C-7F5E-F220-2F80510CD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3594" y="4527451"/>
              <a:ext cx="2912014" cy="28756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8931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a:extLst>
              <a:ext uri="{FF2B5EF4-FFF2-40B4-BE49-F238E27FC236}">
                <a16:creationId xmlns:a16="http://schemas.microsoft.com/office/drawing/2014/main" id="{EA8AAE91-DD0F-B816-3261-97BDE17869C6}"/>
              </a:ext>
            </a:extLst>
          </p:cNvPr>
          <p:cNvSpPr>
            <a:spLocks noGrp="1"/>
          </p:cNvSpPr>
          <p:nvPr>
            <p:ph type="title"/>
          </p:nvPr>
        </p:nvSpPr>
        <p:spPr>
          <a:xfrm>
            <a:off x="579291" y="400458"/>
            <a:ext cx="7568355" cy="1044611"/>
          </a:xfrm>
        </p:spPr>
        <p:txBody>
          <a:bodyPr>
            <a:noAutofit/>
          </a:bodyPr>
          <a:lstStyle/>
          <a:p>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ニキビの</a:t>
            </a:r>
            <a:r>
              <a:rPr lang="ja-JP" altLang="en-US" sz="4400" b="1" dirty="0">
                <a:solidFill>
                  <a:srgbClr val="000000"/>
                </a:solidFill>
                <a:latin typeface="맑은 고딕" panose="020B0503020000020004" pitchFamily="34" charset="-127"/>
                <a:ea typeface="游ゴシック Light" panose="020B0300000000000000" pitchFamily="50" charset="-128"/>
              </a:rPr>
              <a:t>いろいろ</a:t>
            </a:r>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な分類</a:t>
            </a:r>
            <a:endParaRPr lang="ko-KR" altLang="en-US" sz="4400" b="1" dirty="0"/>
          </a:p>
        </p:txBody>
      </p:sp>
      <p:sp>
        <p:nvSpPr>
          <p:cNvPr id="17" name="직사각형 16">
            <a:extLst>
              <a:ext uri="{FF2B5EF4-FFF2-40B4-BE49-F238E27FC236}">
                <a16:creationId xmlns:a16="http://schemas.microsoft.com/office/drawing/2014/main" id="{F4FC363F-A15E-E188-BC4E-2F9F7598655A}"/>
              </a:ext>
            </a:extLst>
          </p:cNvPr>
          <p:cNvSpPr>
            <a:spLocks noChangeArrowheads="1"/>
          </p:cNvSpPr>
          <p:nvPr/>
        </p:nvSpPr>
        <p:spPr bwMode="auto">
          <a:xfrm>
            <a:off x="8633582" y="497372"/>
            <a:ext cx="5157223"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algn="ctr" rtl="0" eaLnBrk="1" latinLnBrk="0" hangingPunct="1">
              <a:spcBef>
                <a:spcPts val="0"/>
              </a:spcBef>
              <a:spcAft>
                <a:spcPts val="0"/>
              </a:spcAft>
            </a:pPr>
            <a:r>
              <a:rPr lang="ja-JP" altLang="ja-JP" sz="3200" b="1" kern="1200" dirty="0">
                <a:solidFill>
                  <a:srgbClr val="FF0000"/>
                </a:solidFill>
                <a:effectLst/>
                <a:latin typeface="맑은 고딕" panose="020B0503020000020004" pitchFamily="34" charset="-127"/>
                <a:ea typeface="游ゴシック" panose="020B0400000000000000" pitchFamily="50" charset="-128"/>
                <a:cs typeface="+mn-cs"/>
              </a:rPr>
              <a:t>年齢</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基準</a:t>
            </a:r>
            <a:r>
              <a:rPr lang="ko-KR" altLang="ja-JP" sz="3200" b="1" kern="1200" dirty="0">
                <a:solidFill>
                  <a:srgbClr val="000000"/>
                </a:solidFill>
                <a:effectLst/>
                <a:latin typeface="맑은 고딕" panose="020B0503020000020004" pitchFamily="34" charset="-127"/>
                <a:ea typeface="맑은 고딕" panose="020B0503020000020004" pitchFamily="34" charset="-127"/>
                <a:cs typeface="+mn-cs"/>
              </a:rPr>
              <a:t> </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a:t>
            </a:r>
            <a:r>
              <a:rPr lang="ja-JP" altLang="en-US" sz="3200" b="1" dirty="0">
                <a:solidFill>
                  <a:srgbClr val="000000"/>
                </a:solidFill>
                <a:latin typeface="맑은 고딕" panose="020B0503020000020004" pitchFamily="34" charset="-127"/>
                <a:ea typeface="游ゴシック" panose="020B0400000000000000" pitchFamily="50" charset="-128"/>
              </a:rPr>
              <a:t>成人</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ニキビ</a:t>
            </a:r>
            <a:endParaRPr lang="ja-JP" altLang="ja-JP" sz="3200" dirty="0">
              <a:effectLst/>
            </a:endParaRPr>
          </a:p>
        </p:txBody>
      </p:sp>
      <p:sp>
        <p:nvSpPr>
          <p:cNvPr id="27" name="星: 32 pt 26">
            <a:extLst>
              <a:ext uri="{FF2B5EF4-FFF2-40B4-BE49-F238E27FC236}">
                <a16:creationId xmlns:a16="http://schemas.microsoft.com/office/drawing/2014/main" id="{163994A9-008F-22B0-0938-F90228F8A112}"/>
              </a:ext>
            </a:extLst>
          </p:cNvPr>
          <p:cNvSpPr/>
          <p:nvPr/>
        </p:nvSpPr>
        <p:spPr>
          <a:xfrm>
            <a:off x="2465695" y="8470822"/>
            <a:ext cx="12335773" cy="1044611"/>
          </a:xfrm>
          <a:prstGeom prst="star32">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solidFill>
                  <a:srgbClr val="003399"/>
                </a:solidFill>
                <a:latin typeface="Arial" panose="020B0604020202020204" pitchFamily="34" charset="0"/>
                <a:ea typeface="HY울릉도M"/>
                <a:cs typeface="Arial" panose="020B0604020202020204" pitchFamily="34" charset="0"/>
              </a:rPr>
              <a:t>成人</a:t>
            </a:r>
            <a:r>
              <a:rPr lang="ja-JP" altLang="en-US" sz="1800" dirty="0">
                <a:solidFill>
                  <a:srgbClr val="000000"/>
                </a:solidFill>
                <a:latin typeface="Arial" panose="020B0604020202020204" pitchFamily="34" charset="0"/>
                <a:ea typeface="HY울릉도M"/>
                <a:cs typeface="Arial" panose="020B0604020202020204" pitchFamily="34" charset="0"/>
              </a:rPr>
              <a:t>の場合も</a:t>
            </a:r>
            <a:r>
              <a:rPr lang="ja-JP" altLang="en-US" sz="1800" b="1" dirty="0">
                <a:solidFill>
                  <a:srgbClr val="000000"/>
                </a:solidFill>
                <a:latin typeface="Arial" panose="020B0604020202020204" pitchFamily="34" charset="0"/>
                <a:ea typeface="HY울릉도M"/>
                <a:cs typeface="Arial" panose="020B0604020202020204" pitchFamily="34" charset="0"/>
              </a:rPr>
              <a:t>脂性肌の皮膚タイプ</a:t>
            </a:r>
            <a:r>
              <a:rPr lang="ja-JP" altLang="en-US" sz="1800" dirty="0">
                <a:solidFill>
                  <a:srgbClr val="000000"/>
                </a:solidFill>
                <a:latin typeface="Arial" panose="020B0604020202020204" pitchFamily="34" charset="0"/>
                <a:ea typeface="HY울릉도M"/>
                <a:cs typeface="Arial" panose="020B0604020202020204" pitchFamily="34" charset="0"/>
              </a:rPr>
              <a:t>に</a:t>
            </a:r>
            <a:r>
              <a:rPr lang="ja-JP" altLang="en-US" sz="1800" b="1" dirty="0">
                <a:solidFill>
                  <a:srgbClr val="000000"/>
                </a:solidFill>
                <a:latin typeface="Arial" panose="020B0604020202020204" pitchFamily="34" charset="0"/>
                <a:ea typeface="HY울릉도M"/>
                <a:cs typeface="Arial" panose="020B0604020202020204" pitchFamily="34" charset="0"/>
              </a:rPr>
              <a:t>局所的</a:t>
            </a:r>
            <a:r>
              <a:rPr lang="ja-JP" altLang="en-US" sz="1800" dirty="0">
                <a:solidFill>
                  <a:srgbClr val="000000"/>
                </a:solidFill>
                <a:latin typeface="Arial" panose="020B0604020202020204" pitchFamily="34" charset="0"/>
                <a:ea typeface="HY울릉도M"/>
                <a:cs typeface="Arial" panose="020B0604020202020204" pitchFamily="34" charset="0"/>
              </a:rPr>
              <a:t>によく起こる。</a:t>
            </a:r>
            <a:endParaRPr lang="ko-KR" altLang="en-US" sz="1800" dirty="0">
              <a:solidFill>
                <a:srgbClr val="000000"/>
              </a:solidFill>
              <a:cs typeface="Arial" panose="020B0604020202020204" pitchFamily="34" charset="0"/>
            </a:endParaRPr>
          </a:p>
        </p:txBody>
      </p:sp>
      <p:grpSp>
        <p:nvGrpSpPr>
          <p:cNvPr id="2" name="グループ化 1">
            <a:extLst>
              <a:ext uri="{FF2B5EF4-FFF2-40B4-BE49-F238E27FC236}">
                <a16:creationId xmlns:a16="http://schemas.microsoft.com/office/drawing/2014/main" id="{9B097F12-8E55-331F-99AA-E3982B4D4785}"/>
              </a:ext>
            </a:extLst>
          </p:cNvPr>
          <p:cNvGrpSpPr/>
          <p:nvPr/>
        </p:nvGrpSpPr>
        <p:grpSpPr>
          <a:xfrm>
            <a:off x="2070340" y="1816178"/>
            <a:ext cx="12974128" cy="6300286"/>
            <a:chOff x="2070340" y="1816178"/>
            <a:chExt cx="12974128" cy="6300286"/>
          </a:xfrm>
        </p:grpSpPr>
        <p:sp>
          <p:nvSpPr>
            <p:cNvPr id="7" name="TextBox 6">
              <a:extLst>
                <a:ext uri="{FF2B5EF4-FFF2-40B4-BE49-F238E27FC236}">
                  <a16:creationId xmlns:a16="http://schemas.microsoft.com/office/drawing/2014/main" id="{4F67EF67-AB36-B327-C04D-FBA1A24CEB58}"/>
                </a:ext>
              </a:extLst>
            </p:cNvPr>
            <p:cNvSpPr txBox="1"/>
            <p:nvPr/>
          </p:nvSpPr>
          <p:spPr>
            <a:xfrm>
              <a:off x="2070340" y="3106631"/>
              <a:ext cx="12974128" cy="5009833"/>
            </a:xfrm>
            <a:prstGeom prst="rect">
              <a:avLst/>
            </a:prstGeom>
            <a:noFill/>
            <a:ln>
              <a:solidFill>
                <a:schemeClr val="accent5">
                  <a:lumMod val="75000"/>
                </a:schemeClr>
              </a:solidFill>
            </a:ln>
          </p:spPr>
          <p:txBody>
            <a:bodyPr wrap="square">
              <a:spAutoFit/>
            </a:bodyPr>
            <a:lstStyle/>
            <a:p>
              <a:pPr marL="410766" lvl="1" indent="-307181">
                <a:lnSpc>
                  <a:spcPct val="150000"/>
                </a:lnSpc>
                <a:buFont typeface="Wingdings" panose="05000000000000000000" pitchFamily="2" charset="2"/>
                <a:buChar char="v"/>
                <a:defRPr/>
              </a:pPr>
              <a:r>
                <a:rPr lang="ko-KR" altLang="en-US" sz="2400" b="1" dirty="0">
                  <a:solidFill>
                    <a:srgbClr val="FF0000"/>
                  </a:solidFill>
                </a:rPr>
                <a:t> </a:t>
              </a:r>
              <a:r>
                <a:rPr lang="ja-JP" altLang="en-US" sz="2400" b="1" dirty="0">
                  <a:solidFill>
                    <a:srgbClr val="FF0000"/>
                  </a:solidFill>
                </a:rPr>
                <a:t>生活習慣の変化</a:t>
              </a:r>
              <a:r>
                <a:rPr lang="en-US" altLang="ko-KR" sz="2400" dirty="0">
                  <a:solidFill>
                    <a:prstClr val="black"/>
                  </a:solidFill>
                </a:rPr>
                <a:t>(</a:t>
              </a:r>
              <a:r>
                <a:rPr lang="ja-JP" altLang="en-US" sz="2400" dirty="0">
                  <a:solidFill>
                    <a:prstClr val="black"/>
                  </a:solidFill>
                </a:rPr>
                <a:t>飲酒習慣、過労、疲労、脂肪の多い食事など</a:t>
              </a:r>
              <a:r>
                <a:rPr lang="en-US" altLang="ja-JP" sz="2400" dirty="0">
                  <a:solidFill>
                    <a:prstClr val="black"/>
                  </a:solidFill>
                </a:rPr>
                <a:t>)</a:t>
              </a:r>
            </a:p>
            <a:p>
              <a:pPr marL="103585" lvl="1">
                <a:lnSpc>
                  <a:spcPct val="150000"/>
                </a:lnSpc>
                <a:defRPr/>
              </a:pPr>
              <a:endParaRPr lang="en-US" altLang="ko-KR" sz="2400" dirty="0">
                <a:solidFill>
                  <a:prstClr val="black"/>
                </a:solidFill>
              </a:endParaRPr>
            </a:p>
            <a:p>
              <a:pPr marL="410766" lvl="1" indent="-307181">
                <a:lnSpc>
                  <a:spcPct val="150000"/>
                </a:lnSpc>
                <a:buFont typeface="Wingdings" panose="05000000000000000000" pitchFamily="2" charset="2"/>
                <a:buChar char="v"/>
                <a:defRPr/>
              </a:pPr>
              <a:r>
                <a:rPr lang="ja-JP" altLang="en-US" sz="2400" b="1" dirty="0">
                  <a:solidFill>
                    <a:prstClr val="black"/>
                  </a:solidFill>
                </a:rPr>
                <a:t>頻繁な肌ケア</a:t>
              </a:r>
              <a:r>
                <a:rPr lang="en-US" altLang="ko-KR" sz="2400" dirty="0">
                  <a:solidFill>
                    <a:prstClr val="black"/>
                  </a:solidFill>
                </a:rPr>
                <a:t>,</a:t>
              </a:r>
            </a:p>
            <a:p>
              <a:pPr marL="103585" lvl="1">
                <a:lnSpc>
                  <a:spcPct val="150000"/>
                </a:lnSpc>
                <a:defRPr/>
              </a:pPr>
              <a:r>
                <a:rPr lang="ja-JP" altLang="en-US" sz="2400" dirty="0">
                  <a:solidFill>
                    <a:prstClr val="black"/>
                  </a:solidFill>
                </a:rPr>
                <a:t>　</a:t>
              </a:r>
              <a:r>
                <a:rPr lang="ja-JP" altLang="en-US" sz="2400" dirty="0">
                  <a:solidFill>
                    <a:srgbClr val="FF0000"/>
                  </a:solidFill>
                </a:rPr>
                <a:t>角質除去</a:t>
              </a:r>
              <a:r>
                <a:rPr lang="en-US" altLang="ja-JP" sz="2400" dirty="0">
                  <a:solidFill>
                    <a:srgbClr val="FF0000"/>
                  </a:solidFill>
                </a:rPr>
                <a:t>(</a:t>
              </a:r>
              <a:r>
                <a:rPr lang="ja-JP" altLang="en-US" sz="2400" dirty="0">
                  <a:solidFill>
                    <a:srgbClr val="FF0000"/>
                  </a:solidFill>
                </a:rPr>
                <a:t>ピーリング</a:t>
              </a:r>
              <a:r>
                <a:rPr lang="en-US" altLang="ja-JP" sz="2400" dirty="0">
                  <a:solidFill>
                    <a:srgbClr val="FF0000"/>
                  </a:solidFill>
                </a:rPr>
                <a:t>)</a:t>
              </a:r>
              <a:r>
                <a:rPr lang="ja-JP" altLang="en-US" sz="2400" dirty="0">
                  <a:solidFill>
                    <a:srgbClr val="FF0000"/>
                  </a:solidFill>
                </a:rPr>
                <a:t>や剥皮を</a:t>
              </a:r>
              <a:r>
                <a:rPr lang="ja-JP" altLang="en-US" sz="2400" dirty="0">
                  <a:solidFill>
                    <a:prstClr val="black"/>
                  </a:solidFill>
                </a:rPr>
                <a:t>したり、皮膚の軟膏の誤使用</a:t>
              </a:r>
              <a:endParaRPr lang="en-US" altLang="ja-JP" sz="2400" dirty="0">
                <a:solidFill>
                  <a:prstClr val="black"/>
                </a:solidFill>
              </a:endParaRPr>
            </a:p>
            <a:p>
              <a:pPr marL="103585" lvl="1">
                <a:lnSpc>
                  <a:spcPct val="150000"/>
                </a:lnSpc>
                <a:defRPr/>
              </a:pPr>
              <a:endParaRPr lang="en-US" altLang="ko-KR" sz="2400" dirty="0">
                <a:solidFill>
                  <a:prstClr val="black"/>
                </a:solidFill>
              </a:endParaRPr>
            </a:p>
            <a:p>
              <a:pPr marL="410766" lvl="1" indent="-307181">
                <a:lnSpc>
                  <a:spcPct val="150000"/>
                </a:lnSpc>
                <a:buFont typeface="Wingdings" panose="05000000000000000000" pitchFamily="2" charset="2"/>
                <a:buChar char="v"/>
                <a:defRPr/>
              </a:pPr>
              <a:r>
                <a:rPr lang="ko-KR" altLang="en-US" sz="2400" dirty="0">
                  <a:solidFill>
                    <a:prstClr val="black"/>
                  </a:solidFill>
                  <a:latin typeface="Arial" pitchFamily="34" charset="0"/>
                  <a:ea typeface="HY울릉도M" pitchFamily="18" charset="-127"/>
                  <a:cs typeface="Arial" pitchFamily="34" charset="0"/>
                </a:rPr>
                <a:t> </a:t>
              </a:r>
              <a:r>
                <a:rPr lang="ja-JP" altLang="en-US" sz="2400" b="1" dirty="0">
                  <a:solidFill>
                    <a:prstClr val="black"/>
                  </a:solidFill>
                  <a:latin typeface="Arial" pitchFamily="34" charset="0"/>
                  <a:ea typeface="HY울릉도M" pitchFamily="18" charset="-127"/>
                  <a:cs typeface="Arial" pitchFamily="34" charset="0"/>
                </a:rPr>
                <a:t>化粧品</a:t>
              </a:r>
              <a:endParaRPr lang="en-US" altLang="ja-JP" sz="2400" b="1" dirty="0">
                <a:solidFill>
                  <a:prstClr val="black"/>
                </a:solidFill>
                <a:latin typeface="Arial" pitchFamily="34" charset="0"/>
                <a:ea typeface="HY울릉도M" pitchFamily="18" charset="-127"/>
                <a:cs typeface="Arial" pitchFamily="34" charset="0"/>
              </a:endParaRPr>
            </a:p>
            <a:p>
              <a:pPr marL="103585" lvl="1">
                <a:lnSpc>
                  <a:spcPct val="150000"/>
                </a:lnSpc>
                <a:defRPr/>
              </a:pPr>
              <a:r>
                <a:rPr lang="ja-JP" altLang="en-US" sz="2400" b="1" dirty="0">
                  <a:solidFill>
                    <a:prstClr val="black"/>
                  </a:solidFill>
                  <a:latin typeface="Arial" pitchFamily="34" charset="0"/>
                  <a:ea typeface="HY울릉도M" pitchFamily="18" charset="-127"/>
                  <a:cs typeface="Arial" pitchFamily="34" charset="0"/>
                </a:rPr>
                <a:t>　</a:t>
              </a:r>
              <a:r>
                <a:rPr lang="ja-JP" altLang="en-US" sz="2400" dirty="0">
                  <a:solidFill>
                    <a:prstClr val="black"/>
                  </a:solidFill>
                  <a:latin typeface="Arial" pitchFamily="34" charset="0"/>
                  <a:ea typeface="HY울릉도M" pitchFamily="18" charset="-127"/>
                  <a:cs typeface="Arial" pitchFamily="34" charset="0"/>
                </a:rPr>
                <a:t>皮脂穴の詰まり、オイル成分の乱用、</a:t>
              </a:r>
              <a:endParaRPr lang="en-US" altLang="ja-JP" sz="2400" dirty="0">
                <a:solidFill>
                  <a:prstClr val="black"/>
                </a:solidFill>
                <a:latin typeface="Arial" pitchFamily="34" charset="0"/>
                <a:ea typeface="HY울릉도M" pitchFamily="18" charset="-127"/>
                <a:cs typeface="Arial" pitchFamily="34" charset="0"/>
              </a:endParaRPr>
            </a:p>
            <a:p>
              <a:pPr marL="103585" lvl="1">
                <a:lnSpc>
                  <a:spcPct val="150000"/>
                </a:lnSpc>
                <a:defRPr/>
              </a:pPr>
              <a:r>
                <a:rPr lang="ja-JP" altLang="en-US" sz="2400" dirty="0">
                  <a:solidFill>
                    <a:prstClr val="black"/>
                  </a:solidFill>
                  <a:latin typeface="Arial" pitchFamily="34" charset="0"/>
                  <a:ea typeface="HY울릉도M" pitchFamily="18" charset="-127"/>
                  <a:cs typeface="Arial" pitchFamily="34" charset="0"/>
                </a:rPr>
                <a:t>　乳化剤ポリソルベート</a:t>
              </a:r>
              <a:r>
                <a:rPr lang="en-US" altLang="ko-KR" sz="2400" dirty="0">
                  <a:solidFill>
                    <a:prstClr val="black"/>
                  </a:solidFill>
                  <a:latin typeface="Arial" pitchFamily="34" charset="0"/>
                  <a:ea typeface="HY울릉도M" pitchFamily="18" charset="-127"/>
                  <a:cs typeface="Arial" pitchFamily="34" charset="0"/>
                </a:rPr>
                <a:t>80</a:t>
              </a:r>
              <a:r>
                <a:rPr lang="ja-JP" altLang="en-US" sz="2400" dirty="0">
                  <a:solidFill>
                    <a:prstClr val="black"/>
                  </a:solidFill>
                  <a:latin typeface="Arial" pitchFamily="34" charset="0"/>
                  <a:ea typeface="HY울릉도M" pitchFamily="18" charset="-127"/>
                  <a:cs typeface="Arial" pitchFamily="34" charset="0"/>
                </a:rPr>
                <a:t>を含有した化粧品</a:t>
              </a:r>
              <a:endParaRPr lang="en-US" altLang="ko-KR" sz="2400" dirty="0">
                <a:solidFill>
                  <a:prstClr val="black"/>
                </a:solidFill>
                <a:latin typeface="Arial" pitchFamily="34" charset="0"/>
                <a:ea typeface="HY울릉도M" pitchFamily="18" charset="-127"/>
                <a:cs typeface="Arial" pitchFamily="34" charset="0"/>
              </a:endParaRPr>
            </a:p>
            <a:p>
              <a:pPr marL="410766" lvl="1" indent="-307181">
                <a:lnSpc>
                  <a:spcPct val="150000"/>
                </a:lnSpc>
                <a:buFont typeface="Wingdings" panose="05000000000000000000" pitchFamily="2" charset="2"/>
                <a:buChar char="v"/>
                <a:defRPr/>
              </a:pPr>
              <a:endParaRPr lang="en-US" altLang="ko-KR" sz="2400" dirty="0">
                <a:solidFill>
                  <a:prstClr val="black"/>
                </a:solidFill>
                <a:latin typeface="Arial" pitchFamily="34" charset="0"/>
                <a:ea typeface="HY울릉도M" pitchFamily="18" charset="-127"/>
                <a:cs typeface="Arial" pitchFamily="34" charset="0"/>
              </a:endParaRPr>
            </a:p>
          </p:txBody>
        </p:sp>
        <p:sp>
          <p:nvSpPr>
            <p:cNvPr id="12" name="TextBox 11">
              <a:extLst>
                <a:ext uri="{FF2B5EF4-FFF2-40B4-BE49-F238E27FC236}">
                  <a16:creationId xmlns:a16="http://schemas.microsoft.com/office/drawing/2014/main" id="{C603BF17-C170-FE05-0F5A-A40D59F529B2}"/>
                </a:ext>
              </a:extLst>
            </p:cNvPr>
            <p:cNvSpPr txBox="1"/>
            <p:nvPr/>
          </p:nvSpPr>
          <p:spPr>
            <a:xfrm>
              <a:off x="5196111" y="1816178"/>
              <a:ext cx="6722585" cy="665182"/>
            </a:xfrm>
            <a:prstGeom prst="rect">
              <a:avLst/>
            </a:prstGeom>
            <a:noFill/>
            <a:ln>
              <a:solidFill>
                <a:schemeClr val="accent5">
                  <a:lumMod val="75000"/>
                </a:schemeClr>
              </a:solidFill>
            </a:ln>
          </p:spPr>
          <p:txBody>
            <a:bodyPr wrap="square">
              <a:spAutoFit/>
            </a:bodyPr>
            <a:lstStyle/>
            <a:p>
              <a:pPr algn="ctr">
                <a:lnSpc>
                  <a:spcPct val="130000"/>
                </a:lnSpc>
              </a:pPr>
              <a:r>
                <a:rPr lang="ja-JP" altLang="en-US" sz="3200" b="1" dirty="0">
                  <a:solidFill>
                    <a:srgbClr val="000000"/>
                  </a:solidFill>
                  <a:latin typeface="Arial" panose="020B0604020202020204" pitchFamily="34" charset="0"/>
                  <a:ea typeface="HY울릉도M"/>
                  <a:cs typeface="Arial" panose="020B0604020202020204" pitchFamily="34" charset="0"/>
                </a:rPr>
                <a:t>外</a:t>
              </a:r>
              <a:r>
                <a:rPr lang="ja-JP" altLang="ja-JP" sz="3200" b="1" dirty="0">
                  <a:solidFill>
                    <a:srgbClr val="000000"/>
                  </a:solidFill>
                  <a:latin typeface="Arial" panose="020B0604020202020204" pitchFamily="34" charset="0"/>
                  <a:ea typeface="HY울릉도M"/>
                  <a:cs typeface="Arial" panose="020B0604020202020204" pitchFamily="34" charset="0"/>
                </a:rPr>
                <a:t>的変化の刺激による病変</a:t>
              </a:r>
              <a:endParaRPr lang="ja-JP" altLang="ja-JP" sz="3200" dirty="0"/>
            </a:p>
          </p:txBody>
        </p:sp>
        <p:pic>
          <p:nvPicPr>
            <p:cNvPr id="2054" name="Picture 6" descr="忙しい女性ビジネスマンのイラスト">
              <a:extLst>
                <a:ext uri="{FF2B5EF4-FFF2-40B4-BE49-F238E27FC236}">
                  <a16:creationId xmlns:a16="http://schemas.microsoft.com/office/drawing/2014/main" id="{4CB7BB3B-1FEE-D54B-473A-4133CA82C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193" y="3747338"/>
              <a:ext cx="3114399" cy="31143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1093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9">
            <a:extLst>
              <a:ext uri="{FF2B5EF4-FFF2-40B4-BE49-F238E27FC236}">
                <a16:creationId xmlns:a16="http://schemas.microsoft.com/office/drawing/2014/main" id="{F6B386D2-FF9F-902B-56B4-73E75CF26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1902" y="5809920"/>
            <a:ext cx="4973950" cy="357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직사각형 16">
            <a:extLst>
              <a:ext uri="{FF2B5EF4-FFF2-40B4-BE49-F238E27FC236}">
                <a16:creationId xmlns:a16="http://schemas.microsoft.com/office/drawing/2014/main" id="{F2815D43-D9E1-AB20-CF79-68BB25CC989B}"/>
              </a:ext>
            </a:extLst>
          </p:cNvPr>
          <p:cNvSpPr>
            <a:spLocks noChangeArrowheads="1"/>
          </p:cNvSpPr>
          <p:nvPr/>
        </p:nvSpPr>
        <p:spPr bwMode="auto">
          <a:xfrm>
            <a:off x="12205498" y="9619963"/>
            <a:ext cx="48903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ko-KR" altLang="en-US" sz="1200" dirty="0">
                <a:solidFill>
                  <a:srgbClr val="000000"/>
                </a:solidFill>
                <a:latin typeface="Arial" panose="020B0604020202020204" pitchFamily="34" charset="0"/>
                <a:ea typeface="HY울릉도M"/>
                <a:cs typeface="Arial" panose="020B0604020202020204" pitchFamily="34" charset="0"/>
              </a:rPr>
              <a:t>여드름 세균 </a:t>
            </a:r>
            <a:r>
              <a:rPr lang="en-US" altLang="ko-KR" sz="1200" dirty="0">
                <a:solidFill>
                  <a:srgbClr val="000000"/>
                </a:solidFill>
                <a:latin typeface="Arial" panose="020B0604020202020204" pitchFamily="34" charset="0"/>
                <a:ea typeface="HY울릉도M"/>
                <a:cs typeface="Arial" panose="020B0604020202020204" pitchFamily="34" charset="0"/>
              </a:rPr>
              <a:t>P. acnes</a:t>
            </a:r>
            <a:r>
              <a:rPr lang="ko-KR" altLang="en-US" sz="1200" dirty="0">
                <a:solidFill>
                  <a:srgbClr val="000000"/>
                </a:solidFill>
                <a:latin typeface="Arial" panose="020B0604020202020204" pitchFamily="34" charset="0"/>
                <a:ea typeface="HY울릉도M"/>
                <a:cs typeface="Arial" panose="020B0604020202020204" pitchFamily="34" charset="0"/>
              </a:rPr>
              <a:t>에 의한 여드름 발생 및 모공의 확장 과정</a:t>
            </a:r>
            <a:endParaRPr lang="en-US" altLang="ko-KR" sz="1200" dirty="0">
              <a:solidFill>
                <a:srgbClr val="000000"/>
              </a:solidFill>
              <a:latin typeface="Arial" panose="020B0604020202020204" pitchFamily="34" charset="0"/>
              <a:ea typeface="HY울릉도M"/>
              <a:cs typeface="Arial" panose="020B0604020202020204" pitchFamily="34" charset="0"/>
            </a:endParaRPr>
          </a:p>
        </p:txBody>
      </p:sp>
      <p:sp>
        <p:nvSpPr>
          <p:cNvPr id="51210" name="직사각형 14">
            <a:extLst>
              <a:ext uri="{FF2B5EF4-FFF2-40B4-BE49-F238E27FC236}">
                <a16:creationId xmlns:a16="http://schemas.microsoft.com/office/drawing/2014/main" id="{5FC418C1-20A4-4F3C-BE83-17A9DE9F3EC2}"/>
              </a:ext>
            </a:extLst>
          </p:cNvPr>
          <p:cNvSpPr>
            <a:spLocks noChangeArrowheads="1"/>
          </p:cNvSpPr>
          <p:nvPr/>
        </p:nvSpPr>
        <p:spPr bwMode="auto">
          <a:xfrm>
            <a:off x="1377941" y="1460589"/>
            <a:ext cx="9396478" cy="5847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ja-JP" altLang="en-US" sz="3200" b="1" dirty="0">
                <a:solidFill>
                  <a:srgbClr val="003399"/>
                </a:solidFill>
                <a:latin typeface="Arial" panose="020B0604020202020204" pitchFamily="34" charset="0"/>
                <a:ea typeface="HY울릉도M"/>
                <a:cs typeface="Arial" panose="020B0604020202020204" pitchFamily="34" charset="0"/>
              </a:rPr>
              <a:t>ニキビの原因細菌</a:t>
            </a:r>
            <a:r>
              <a:rPr lang="ko-KR" altLang="en-US" sz="3200" b="1" dirty="0">
                <a:solidFill>
                  <a:srgbClr val="003399"/>
                </a:solidFill>
                <a:latin typeface="Arial" panose="020B0604020202020204" pitchFamily="34" charset="0"/>
                <a:ea typeface="HY울릉도M"/>
                <a:cs typeface="Arial" panose="020B0604020202020204" pitchFamily="34" charset="0"/>
              </a:rPr>
              <a:t> </a:t>
            </a:r>
            <a:r>
              <a:rPr lang="en-US" altLang="ko-KR" sz="3200" b="1" dirty="0">
                <a:solidFill>
                  <a:srgbClr val="003399"/>
                </a:solidFill>
                <a:latin typeface="Arial" panose="020B0604020202020204" pitchFamily="34" charset="0"/>
                <a:ea typeface="HY울릉도M"/>
                <a:cs typeface="Arial" panose="020B0604020202020204" pitchFamily="34" charset="0"/>
              </a:rPr>
              <a:t>: </a:t>
            </a:r>
            <a:r>
              <a:rPr lang="en-US" altLang="ko-KR" sz="3200" b="1" dirty="0">
                <a:solidFill>
                  <a:srgbClr val="FF0000"/>
                </a:solidFill>
                <a:latin typeface="Arial" panose="020B0604020202020204" pitchFamily="34" charset="0"/>
                <a:ea typeface="HY울릉도M"/>
                <a:cs typeface="Arial" panose="020B0604020202020204" pitchFamily="34" charset="0"/>
              </a:rPr>
              <a:t>Propionibacterium acnes</a:t>
            </a:r>
            <a:endParaRPr lang="ko-KR" altLang="en-US" sz="3200" b="1" dirty="0">
              <a:solidFill>
                <a:srgbClr val="FF0000"/>
              </a:solidFill>
              <a:latin typeface="Arial" panose="020B0604020202020204" pitchFamily="34" charset="0"/>
              <a:ea typeface="HY울릉도M"/>
              <a:cs typeface="Arial" panose="020B0604020202020204" pitchFamily="34" charset="0"/>
            </a:endParaRPr>
          </a:p>
        </p:txBody>
      </p:sp>
      <p:sp>
        <p:nvSpPr>
          <p:cNvPr id="13" name="직사각형 12">
            <a:extLst>
              <a:ext uri="{FF2B5EF4-FFF2-40B4-BE49-F238E27FC236}">
                <a16:creationId xmlns:a16="http://schemas.microsoft.com/office/drawing/2014/main" id="{64DE6322-7506-DBE6-9F09-7A90FD9A75C3}"/>
              </a:ext>
            </a:extLst>
          </p:cNvPr>
          <p:cNvSpPr/>
          <p:nvPr/>
        </p:nvSpPr>
        <p:spPr>
          <a:xfrm>
            <a:off x="1325379" y="2394696"/>
            <a:ext cx="9897803" cy="1131335"/>
          </a:xfrm>
          <a:prstGeom prst="rect">
            <a:avLst/>
          </a:prstGeom>
        </p:spPr>
        <p:txBody>
          <a:bodyPr wrap="square">
            <a:spAutoFit/>
          </a:bodyPr>
          <a:lstStyle/>
          <a:p>
            <a:pPr marL="354013" indent="-354013" algn="just">
              <a:lnSpc>
                <a:spcPct val="150000"/>
              </a:lnSpc>
              <a:spcBef>
                <a:spcPts val="506"/>
              </a:spcBef>
              <a:buFont typeface="Wingdings" pitchFamily="2" charset="2"/>
              <a:buChar char="ü"/>
              <a:defRPr/>
            </a:pPr>
            <a:r>
              <a:rPr lang="ja-JP" altLang="en-US" sz="2400" dirty="0">
                <a:solidFill>
                  <a:prstClr val="black"/>
                </a:solidFill>
                <a:latin typeface="Arial" pitchFamily="34" charset="0"/>
                <a:ea typeface="HY울릉도M" pitchFamily="18" charset="-127"/>
                <a:cs typeface="Arial" pitchFamily="34" charset="0"/>
              </a:rPr>
              <a:t>ニキビ菌は</a:t>
            </a:r>
            <a:r>
              <a:rPr lang="en-US" altLang="ko-KR" sz="2400" dirty="0">
                <a:solidFill>
                  <a:prstClr val="black"/>
                </a:solidFill>
                <a:latin typeface="Arial" pitchFamily="34" charset="0"/>
                <a:ea typeface="HY울릉도M" pitchFamily="18" charset="-127"/>
                <a:cs typeface="Arial" pitchFamily="34" charset="0"/>
              </a:rPr>
              <a:t>Gram</a:t>
            </a:r>
            <a:r>
              <a:rPr lang="ja-JP" altLang="en-US" sz="2400" dirty="0">
                <a:solidFill>
                  <a:prstClr val="black"/>
                </a:solidFill>
                <a:latin typeface="Arial" pitchFamily="34" charset="0"/>
                <a:ea typeface="HY울릉도M" pitchFamily="18" charset="-127"/>
                <a:cs typeface="Arial" pitchFamily="34" charset="0"/>
              </a:rPr>
              <a:t>陰性菌、形態学的に大腸菌の形態と類似したバクテリアの形態</a:t>
            </a:r>
            <a:r>
              <a:rPr lang="en-US" altLang="ko-KR" sz="2400" dirty="0">
                <a:solidFill>
                  <a:prstClr val="black"/>
                </a:solidFill>
                <a:latin typeface="Arial" pitchFamily="34" charset="0"/>
                <a:ea typeface="HY울릉도M" pitchFamily="18" charset="-127"/>
                <a:cs typeface="Arial" pitchFamily="34" charset="0"/>
              </a:rPr>
              <a:t>, </a:t>
            </a:r>
          </a:p>
        </p:txBody>
      </p:sp>
      <p:sp>
        <p:nvSpPr>
          <p:cNvPr id="16" name="직사각형 15">
            <a:extLst>
              <a:ext uri="{FF2B5EF4-FFF2-40B4-BE49-F238E27FC236}">
                <a16:creationId xmlns:a16="http://schemas.microsoft.com/office/drawing/2014/main" id="{7073DD65-0BA7-E376-076A-75EFA95CF38C}"/>
              </a:ext>
            </a:extLst>
          </p:cNvPr>
          <p:cNvSpPr/>
          <p:nvPr/>
        </p:nvSpPr>
        <p:spPr>
          <a:xfrm>
            <a:off x="1325380" y="4993513"/>
            <a:ext cx="9897804" cy="1682577"/>
          </a:xfrm>
          <a:prstGeom prst="rect">
            <a:avLst/>
          </a:prstGeom>
        </p:spPr>
        <p:txBody>
          <a:bodyPr wrap="square">
            <a:spAutoFit/>
          </a:bodyPr>
          <a:lstStyle/>
          <a:p>
            <a:pPr marL="354013" indent="-354013" algn="just">
              <a:lnSpc>
                <a:spcPct val="150000"/>
              </a:lnSpc>
              <a:buFont typeface="Wingdings" pitchFamily="2" charset="2"/>
              <a:buChar char="ü"/>
              <a:defRPr/>
            </a:pPr>
            <a:r>
              <a:rPr lang="ja-JP" altLang="en-US" sz="2400" dirty="0">
                <a:solidFill>
                  <a:prstClr val="black"/>
                </a:solidFill>
                <a:latin typeface="Arial" pitchFamily="34" charset="0"/>
                <a:ea typeface="HY울릉도M" pitchFamily="18" charset="-127"/>
                <a:cs typeface="Arial" pitchFamily="34" charset="0"/>
              </a:rPr>
              <a:t>増殖条件の中に</a:t>
            </a:r>
            <a:r>
              <a:rPr lang="ja-JP" altLang="en-US" sz="2400" dirty="0">
                <a:solidFill>
                  <a:srgbClr val="FF0000"/>
                </a:solidFill>
                <a:latin typeface="Arial" pitchFamily="34" charset="0"/>
                <a:ea typeface="HY울릉도M" pitchFamily="18" charset="-127"/>
                <a:cs typeface="Arial" pitchFamily="34" charset="0"/>
              </a:rPr>
              <a:t>高いナトリウム浸透圧を要求</a:t>
            </a:r>
            <a:r>
              <a:rPr lang="ja-JP" altLang="en-US" sz="2400" dirty="0">
                <a:solidFill>
                  <a:prstClr val="black"/>
                </a:solidFill>
                <a:latin typeface="Arial" pitchFamily="34" charset="0"/>
                <a:ea typeface="HY울릉도M" pitchFamily="18" charset="-127"/>
                <a:cs typeface="Arial" pitchFamily="34" charset="0"/>
              </a:rPr>
              <a:t>し、化粧品乳化剤</a:t>
            </a:r>
            <a:r>
              <a:rPr lang="en-US" altLang="ko-KR" sz="2400" dirty="0">
                <a:solidFill>
                  <a:prstClr val="black"/>
                </a:solidFill>
                <a:latin typeface="Arial" pitchFamily="34" charset="0"/>
                <a:ea typeface="HY울릉도M" pitchFamily="18" charset="-127"/>
                <a:cs typeface="Arial" pitchFamily="34" charset="0"/>
              </a:rPr>
              <a:t> </a:t>
            </a:r>
            <a:r>
              <a:rPr lang="en-US" altLang="ko-KR" sz="2400" dirty="0">
                <a:solidFill>
                  <a:srgbClr val="C00000"/>
                </a:solidFill>
                <a:latin typeface="Arial" pitchFamily="34" charset="0"/>
                <a:ea typeface="HY울릉도M" pitchFamily="18" charset="-127"/>
                <a:cs typeface="Arial" pitchFamily="34" charset="0"/>
              </a:rPr>
              <a:t>Tween 80</a:t>
            </a:r>
            <a:r>
              <a:rPr lang="ja-JP" altLang="en-US" sz="2400" dirty="0">
                <a:solidFill>
                  <a:srgbClr val="C00000"/>
                </a:solidFill>
                <a:latin typeface="Arial" pitchFamily="34" charset="0"/>
                <a:ea typeface="HY울릉도M" pitchFamily="18" charset="-127"/>
                <a:cs typeface="Arial" pitchFamily="34" charset="0"/>
              </a:rPr>
              <a:t>という物質</a:t>
            </a:r>
            <a:r>
              <a:rPr lang="ja-JP" altLang="en-US" sz="2400" dirty="0">
                <a:solidFill>
                  <a:prstClr val="black"/>
                </a:solidFill>
                <a:latin typeface="Arial" pitchFamily="34" charset="0"/>
                <a:ea typeface="HY울릉도M" pitchFamily="18" charset="-127"/>
                <a:cs typeface="Arial" pitchFamily="34" charset="0"/>
              </a:rPr>
              <a:t>による</a:t>
            </a:r>
            <a:r>
              <a:rPr lang="ja-JP" altLang="en-US" sz="2400" dirty="0">
                <a:solidFill>
                  <a:srgbClr val="003399"/>
                </a:solidFill>
                <a:latin typeface="Arial" pitchFamily="34" charset="0"/>
                <a:ea typeface="HY울릉도M" pitchFamily="18" charset="-127"/>
                <a:cs typeface="Arial" pitchFamily="34" charset="0"/>
              </a:rPr>
              <a:t>成長が促進される。</a:t>
            </a:r>
            <a:r>
              <a:rPr lang="en-US" altLang="ko-KR" sz="2400" dirty="0">
                <a:solidFill>
                  <a:prstClr val="black"/>
                </a:solidFill>
                <a:latin typeface="Arial" pitchFamily="34" charset="0"/>
                <a:ea typeface="HY울릉도M" pitchFamily="18" charset="-127"/>
                <a:cs typeface="Arial" pitchFamily="34" charset="0"/>
              </a:rPr>
              <a:t> </a:t>
            </a:r>
          </a:p>
          <a:p>
            <a:pPr marL="192881" lvl="1" algn="just">
              <a:lnSpc>
                <a:spcPct val="150000"/>
              </a:lnSpc>
              <a:defRPr/>
            </a:pPr>
            <a:r>
              <a:rPr lang="en-US" altLang="ko-KR" sz="2400" dirty="0">
                <a:solidFill>
                  <a:prstClr val="black"/>
                </a:solidFill>
                <a:latin typeface="Arial" pitchFamily="34" charset="0"/>
                <a:ea typeface="HY울릉도M" pitchFamily="18" charset="-127"/>
                <a:cs typeface="Arial" pitchFamily="34" charset="0"/>
              </a:rPr>
              <a:t>&lt; cf. Tween 80,</a:t>
            </a:r>
            <a:r>
              <a:rPr lang="ko-KR" altLang="en-US" sz="2400" dirty="0">
                <a:solidFill>
                  <a:prstClr val="black"/>
                </a:solidFill>
                <a:latin typeface="Arial" pitchFamily="34" charset="0"/>
                <a:ea typeface="HY울릉도M" pitchFamily="18" charset="-127"/>
                <a:cs typeface="Arial" pitchFamily="34" charset="0"/>
              </a:rPr>
              <a:t> </a:t>
            </a:r>
            <a:r>
              <a:rPr lang="ja-JP" altLang="en-US" sz="2400" dirty="0">
                <a:solidFill>
                  <a:prstClr val="black"/>
                </a:solidFill>
                <a:latin typeface="Arial" pitchFamily="34" charset="0"/>
                <a:ea typeface="HY울릉도M" pitchFamily="18" charset="-127"/>
                <a:cs typeface="Arial" pitchFamily="34" charset="0"/>
              </a:rPr>
              <a:t>オイルと水を混ぜた乳化剤</a:t>
            </a:r>
            <a:r>
              <a:rPr lang="en-US" altLang="ko-KR" sz="2400" dirty="0">
                <a:solidFill>
                  <a:prstClr val="black"/>
                </a:solidFill>
                <a:latin typeface="Arial" pitchFamily="34" charset="0"/>
                <a:ea typeface="HY울릉도M" pitchFamily="18" charset="-127"/>
                <a:cs typeface="Arial" pitchFamily="34" charset="0"/>
              </a:rPr>
              <a:t>, Polysorbate 80</a:t>
            </a:r>
            <a:r>
              <a:rPr lang="ja-JP" altLang="en-US" sz="2400" dirty="0">
                <a:solidFill>
                  <a:prstClr val="black"/>
                </a:solidFill>
                <a:latin typeface="Arial" pitchFamily="34" charset="0"/>
                <a:ea typeface="HY울릉도M" pitchFamily="18" charset="-127"/>
                <a:cs typeface="Arial" pitchFamily="34" charset="0"/>
              </a:rPr>
              <a:t>と呼ぶ</a:t>
            </a:r>
            <a:r>
              <a:rPr lang="en-US" altLang="ko-KR" sz="2400" dirty="0">
                <a:solidFill>
                  <a:prstClr val="black"/>
                </a:solidFill>
                <a:latin typeface="Arial" pitchFamily="34" charset="0"/>
                <a:ea typeface="HY울릉도M" pitchFamily="18" charset="-127"/>
                <a:cs typeface="Arial" pitchFamily="34" charset="0"/>
              </a:rPr>
              <a:t>&gt;</a:t>
            </a:r>
            <a:endParaRPr lang="ko-KR" altLang="en-US" sz="2400" dirty="0">
              <a:solidFill>
                <a:prstClr val="black"/>
              </a:solidFill>
              <a:latin typeface="Arial" pitchFamily="34" charset="0"/>
              <a:ea typeface="HY울릉도M" pitchFamily="18" charset="-127"/>
              <a:cs typeface="Arial" pitchFamily="34" charset="0"/>
            </a:endParaRPr>
          </a:p>
        </p:txBody>
      </p:sp>
      <p:sp>
        <p:nvSpPr>
          <p:cNvPr id="20493" name="직사각형 19">
            <a:extLst>
              <a:ext uri="{FF2B5EF4-FFF2-40B4-BE49-F238E27FC236}">
                <a16:creationId xmlns:a16="http://schemas.microsoft.com/office/drawing/2014/main" id="{CE7D46FB-C4F1-41FE-4644-D84C810AB587}"/>
              </a:ext>
            </a:extLst>
          </p:cNvPr>
          <p:cNvSpPr>
            <a:spLocks noChangeArrowheads="1"/>
          </p:cNvSpPr>
          <p:nvPr/>
        </p:nvSpPr>
        <p:spPr bwMode="auto">
          <a:xfrm>
            <a:off x="1450283" y="7476805"/>
            <a:ext cx="9772899" cy="830997"/>
          </a:xfrm>
          <a:prstGeom prst="rect">
            <a:avLst/>
          </a:prstGeom>
          <a:solidFill>
            <a:schemeClr val="accent4">
              <a:lumMod val="20000"/>
              <a:lumOff val="80000"/>
            </a:schemeClr>
          </a:solidFill>
          <a:ln>
            <a:noFill/>
          </a:ln>
        </p:spPr>
        <p:txBody>
          <a:bodyPr wrap="square">
            <a:spAutoFit/>
          </a:bodyPr>
          <a:lstStyle>
            <a:lvl1pPr marL="128588" indent="-1285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ja-JP" altLang="en-US" sz="2400" dirty="0">
                <a:solidFill>
                  <a:prstClr val="black"/>
                </a:solidFill>
                <a:latin typeface="Arial" panose="020B0604020202020204" pitchFamily="34" charset="0"/>
                <a:ea typeface="HY울릉도M"/>
                <a:cs typeface="Arial" panose="020B0604020202020204" pitchFamily="34" charset="0"/>
              </a:rPr>
              <a:t>ニキビの原因菌主は上記に説明したバクテリアだけではない</a:t>
            </a:r>
            <a:r>
              <a:rPr lang="ja-JP" altLang="en-US" sz="2400" dirty="0">
                <a:solidFill>
                  <a:srgbClr val="0000CC"/>
                </a:solidFill>
                <a:latin typeface="Arial" panose="020B0604020202020204" pitchFamily="34" charset="0"/>
                <a:ea typeface="HY울릉도M"/>
                <a:cs typeface="Arial" panose="020B0604020202020204" pitchFamily="34" charset="0"/>
              </a:rPr>
              <a:t>ほかの様々な細菌たちも原因菌主に当てはまる。</a:t>
            </a:r>
            <a:endParaRPr lang="ko-KR" altLang="en-US" sz="2400" dirty="0">
              <a:solidFill>
                <a:prstClr val="black"/>
              </a:solidFill>
              <a:latin typeface="Arial" panose="020B0604020202020204" pitchFamily="34" charset="0"/>
              <a:ea typeface="HY울릉도M"/>
              <a:cs typeface="Arial" panose="020B0604020202020204" pitchFamily="34" charset="0"/>
            </a:endParaRPr>
          </a:p>
        </p:txBody>
      </p:sp>
      <p:grpSp>
        <p:nvGrpSpPr>
          <p:cNvPr id="51214" name="그룹 3">
            <a:extLst>
              <a:ext uri="{FF2B5EF4-FFF2-40B4-BE49-F238E27FC236}">
                <a16:creationId xmlns:a16="http://schemas.microsoft.com/office/drawing/2014/main" id="{C93B953E-5BF0-EAB7-7BE5-C106E9F63B62}"/>
              </a:ext>
            </a:extLst>
          </p:cNvPr>
          <p:cNvGrpSpPr>
            <a:grpSpLocks/>
          </p:cNvGrpSpPr>
          <p:nvPr/>
        </p:nvGrpSpPr>
        <p:grpSpPr bwMode="auto">
          <a:xfrm>
            <a:off x="12060437" y="901565"/>
            <a:ext cx="4777278" cy="4430502"/>
            <a:chOff x="4020702" y="2150797"/>
            <a:chExt cx="3960000" cy="2724263"/>
          </a:xfrm>
        </p:grpSpPr>
        <p:pic>
          <p:nvPicPr>
            <p:cNvPr id="51215" name="Picture 4">
              <a:extLst>
                <a:ext uri="{FF2B5EF4-FFF2-40B4-BE49-F238E27FC236}">
                  <a16:creationId xmlns:a16="http://schemas.microsoft.com/office/drawing/2014/main" id="{5905E3A1-DF09-52F5-F45F-8D374094E753}"/>
                </a:ext>
              </a:extLst>
            </p:cNvPr>
            <p:cNvPicPr>
              <a:picLocks noChangeArrowheads="1"/>
            </p:cNvPicPr>
            <p:nvPr/>
          </p:nvPicPr>
          <p:blipFill>
            <a:blip r:embed="rId4">
              <a:extLst>
                <a:ext uri="{28A0092B-C50C-407E-A947-70E740481C1C}">
                  <a14:useLocalDpi xmlns:a14="http://schemas.microsoft.com/office/drawing/2010/main" val="0"/>
                </a:ext>
              </a:extLst>
            </a:blip>
            <a:srcRect t="12721" b="11758"/>
            <a:stretch>
              <a:fillRect/>
            </a:stretch>
          </p:blipFill>
          <p:spPr bwMode="auto">
            <a:xfrm>
              <a:off x="4057576" y="2554529"/>
              <a:ext cx="3888000"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20">
              <a:extLst>
                <a:ext uri="{FF2B5EF4-FFF2-40B4-BE49-F238E27FC236}">
                  <a16:creationId xmlns:a16="http://schemas.microsoft.com/office/drawing/2014/main" id="{4AEED5B6-E634-E32C-9738-0B3DDE4F6714}"/>
                </a:ext>
              </a:extLst>
            </p:cNvPr>
            <p:cNvSpPr txBox="1">
              <a:spLocks noChangeArrowheads="1"/>
            </p:cNvSpPr>
            <p:nvPr/>
          </p:nvSpPr>
          <p:spPr bwMode="auto">
            <a:xfrm>
              <a:off x="4104085" y="4666887"/>
              <a:ext cx="3601582" cy="20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ko-KR" altLang="en-US" sz="1600" dirty="0">
                  <a:solidFill>
                    <a:srgbClr val="000000"/>
                  </a:solidFill>
                  <a:latin typeface="Arial" panose="020B0604020202020204" pitchFamily="34" charset="0"/>
                  <a:ea typeface="HY울릉도M"/>
                  <a:cs typeface="Arial" panose="020B0604020202020204" pitchFamily="34" charset="0"/>
                </a:rPr>
                <a:t>피지선의 해부</a:t>
              </a:r>
              <a:r>
                <a:rPr lang="en-US" altLang="ko-KR" sz="1600" dirty="0">
                  <a:solidFill>
                    <a:srgbClr val="000000"/>
                  </a:solidFill>
                  <a:latin typeface="Arial" panose="020B0604020202020204" pitchFamily="34" charset="0"/>
                  <a:ea typeface="HY울릉도M"/>
                  <a:cs typeface="Arial" panose="020B0604020202020204" pitchFamily="34" charset="0"/>
                </a:rPr>
                <a:t>`</a:t>
              </a:r>
              <a:r>
                <a:rPr lang="ko-KR" altLang="en-US" sz="1600" dirty="0">
                  <a:solidFill>
                    <a:srgbClr val="000000"/>
                  </a:solidFill>
                  <a:latin typeface="Arial" panose="020B0604020202020204" pitchFamily="34" charset="0"/>
                  <a:ea typeface="HY울릉도M"/>
                  <a:cs typeface="Arial" panose="020B0604020202020204" pitchFamily="34" charset="0"/>
                </a:rPr>
                <a:t>학적 구조와 여드름 </a:t>
              </a:r>
              <a:r>
                <a:rPr lang="ko-KR" altLang="en-US" sz="1600" dirty="0" err="1">
                  <a:solidFill>
                    <a:srgbClr val="000000"/>
                  </a:solidFill>
                  <a:latin typeface="Arial" panose="020B0604020202020204" pitchFamily="34" charset="0"/>
                  <a:ea typeface="HY울릉도M"/>
                  <a:cs typeface="Arial" panose="020B0604020202020204" pitchFamily="34" charset="0"/>
                </a:rPr>
                <a:t>원인균</a:t>
              </a:r>
              <a:endParaRPr lang="ko-KR" altLang="en-US" sz="1600" dirty="0">
                <a:solidFill>
                  <a:srgbClr val="000000"/>
                </a:solidFill>
                <a:latin typeface="Arial" panose="020B0604020202020204" pitchFamily="34" charset="0"/>
                <a:ea typeface="HY울릉도M"/>
                <a:cs typeface="Arial" panose="020B0604020202020204" pitchFamily="34" charset="0"/>
              </a:endParaRPr>
            </a:p>
          </p:txBody>
        </p:sp>
        <p:sp>
          <p:nvSpPr>
            <p:cNvPr id="22" name="직사각형 21">
              <a:extLst>
                <a:ext uri="{FF2B5EF4-FFF2-40B4-BE49-F238E27FC236}">
                  <a16:creationId xmlns:a16="http://schemas.microsoft.com/office/drawing/2014/main" id="{5814B1EF-1376-B93E-AF99-54C6313BDE04}"/>
                </a:ext>
              </a:extLst>
            </p:cNvPr>
            <p:cNvSpPr/>
            <p:nvPr/>
          </p:nvSpPr>
          <p:spPr>
            <a:xfrm>
              <a:off x="4020702" y="2150797"/>
              <a:ext cx="3960000" cy="2412361"/>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prstClr val="white"/>
                </a:solidFill>
              </a:endParaRPr>
            </a:p>
          </p:txBody>
        </p:sp>
      </p:grpSp>
      <p:sp>
        <p:nvSpPr>
          <p:cNvPr id="2" name="직사각형 1">
            <a:extLst>
              <a:ext uri="{FF2B5EF4-FFF2-40B4-BE49-F238E27FC236}">
                <a16:creationId xmlns:a16="http://schemas.microsoft.com/office/drawing/2014/main" id="{DAC70030-9AFB-AF1F-C933-87057462FC3D}"/>
              </a:ext>
            </a:extLst>
          </p:cNvPr>
          <p:cNvSpPr>
            <a:spLocks noChangeArrowheads="1"/>
          </p:cNvSpPr>
          <p:nvPr/>
        </p:nvSpPr>
        <p:spPr bwMode="auto">
          <a:xfrm>
            <a:off x="4807032" y="597772"/>
            <a:ext cx="5388260" cy="523220"/>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800" dirty="0">
                <a:solidFill>
                  <a:srgbClr val="FF0000"/>
                </a:solidFill>
                <a:latin typeface="Arial" panose="020B0604020202020204" pitchFamily="34" charset="0"/>
                <a:ea typeface="HY울릉도M"/>
                <a:cs typeface="Arial" panose="020B0604020202020204" pitchFamily="34" charset="0"/>
              </a:rPr>
              <a:t>ニキビの原因菌と</a:t>
            </a:r>
            <a:r>
              <a:rPr lang="ja-JP" altLang="en-US" sz="2800" dirty="0">
                <a:solidFill>
                  <a:srgbClr val="003399"/>
                </a:solidFill>
                <a:latin typeface="Arial" panose="020B0604020202020204" pitchFamily="34" charset="0"/>
                <a:ea typeface="HY울릉도M"/>
                <a:cs typeface="Arial" panose="020B0604020202020204" pitchFamily="34" charset="0"/>
              </a:rPr>
              <a:t>増殖過程</a:t>
            </a:r>
            <a:endParaRPr lang="ko-KR" altLang="en-US" sz="2800" b="1" dirty="0">
              <a:solidFill>
                <a:srgbClr val="FF0000"/>
              </a:solidFill>
              <a:latin typeface="Arial" panose="020B0604020202020204" pitchFamily="34" charset="0"/>
              <a:ea typeface="HY울릉도M"/>
              <a:cs typeface="Arial" panose="020B0604020202020204" pitchFamily="34" charset="0"/>
            </a:endParaRPr>
          </a:p>
        </p:txBody>
      </p:sp>
      <p:sp>
        <p:nvSpPr>
          <p:cNvPr id="3" name="제목 1">
            <a:extLst>
              <a:ext uri="{FF2B5EF4-FFF2-40B4-BE49-F238E27FC236}">
                <a16:creationId xmlns:a16="http://schemas.microsoft.com/office/drawing/2014/main" id="{56B5C2C0-C573-EEE2-FB05-012E213E8C1F}"/>
              </a:ext>
            </a:extLst>
          </p:cNvPr>
          <p:cNvSpPr>
            <a:spLocks noGrp="1"/>
          </p:cNvSpPr>
          <p:nvPr>
            <p:ph type="title"/>
          </p:nvPr>
        </p:nvSpPr>
        <p:spPr>
          <a:xfrm>
            <a:off x="783178" y="302300"/>
            <a:ext cx="4105486" cy="1044611"/>
          </a:xfrm>
        </p:spPr>
        <p:txBody>
          <a:bodyPr>
            <a:noAutofit/>
          </a:bodyPr>
          <a:lstStyle/>
          <a:p>
            <a:r>
              <a:rPr lang="ja-JP" altLang="en-US" sz="4400" b="1" dirty="0"/>
              <a:t>ニキビと感染</a:t>
            </a:r>
            <a:endParaRPr lang="ko-KR" altLang="en-US" sz="4400" b="1" dirty="0"/>
          </a:p>
        </p:txBody>
      </p:sp>
      <p:sp>
        <p:nvSpPr>
          <p:cNvPr id="5" name="テキスト ボックス 4">
            <a:extLst>
              <a:ext uri="{FF2B5EF4-FFF2-40B4-BE49-F238E27FC236}">
                <a16:creationId xmlns:a16="http://schemas.microsoft.com/office/drawing/2014/main" id="{29FBF97E-35D1-61D4-C16F-7F6775E45B0E}"/>
              </a:ext>
            </a:extLst>
          </p:cNvPr>
          <p:cNvSpPr txBox="1"/>
          <p:nvPr/>
        </p:nvSpPr>
        <p:spPr>
          <a:xfrm>
            <a:off x="1127278" y="3695482"/>
            <a:ext cx="9897803" cy="1128579"/>
          </a:xfrm>
          <a:prstGeom prst="rect">
            <a:avLst/>
          </a:prstGeom>
          <a:noFill/>
        </p:spPr>
        <p:txBody>
          <a:bodyPr wrap="square" rtlCol="0">
            <a:spAutoFit/>
          </a:bodyPr>
          <a:lstStyle/>
          <a:p>
            <a:pPr marL="354013" marR="0" lvl="0" indent="-354013" algn="just" defTabSz="914400" rtl="0" eaLnBrk="1" fontAlgn="auto" latinLnBrk="0" hangingPunct="1">
              <a:lnSpc>
                <a:spcPct val="150000"/>
              </a:lnSpc>
              <a:spcBef>
                <a:spcPts val="506"/>
              </a:spcBef>
              <a:spcAft>
                <a:spcPts val="0"/>
              </a:spcAft>
              <a:buClrTx/>
              <a:buSzTx/>
              <a:buFont typeface="Wingdings" pitchFamily="2" charset="2"/>
              <a:buChar char="ü"/>
              <a:tabLst/>
              <a:defRPr/>
            </a:pPr>
            <a:r>
              <a:rPr kumimoji="0" lang="ja-JP"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itchFamily="34" charset="0"/>
                <a:ea typeface="HY울릉도M" pitchFamily="18" charset="-127"/>
                <a:cs typeface="Arial" pitchFamily="34" charset="0"/>
              </a:rPr>
              <a:t>真皮層</a:t>
            </a:r>
            <a:r>
              <a:rPr kumimoji="0" lang="ja-JP"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HY울릉도M" pitchFamily="18" charset="-127"/>
                <a:cs typeface="Arial" pitchFamily="34" charset="0"/>
              </a:rPr>
              <a:t>生息</a:t>
            </a:r>
            <a:r>
              <a:rPr kumimoji="0" lang="ja-JP" altLang="en-US" sz="2400" b="0" i="0" u="none" strike="noStrike" kern="1200" cap="none" spc="0" normalizeH="0" baseline="0" noProof="0" dirty="0">
                <a:ln>
                  <a:noFill/>
                </a:ln>
                <a:solidFill>
                  <a:prstClr val="black"/>
                </a:solidFill>
                <a:effectLst/>
                <a:uLnTx/>
                <a:uFillTx/>
                <a:latin typeface="Arial" pitchFamily="34" charset="0"/>
                <a:ea typeface="HY울릉도M" pitchFamily="18" charset="-127"/>
                <a:cs typeface="Arial" pitchFamily="34" charset="0"/>
              </a:rPr>
              <a:t>するもので、</a:t>
            </a:r>
            <a:r>
              <a:rPr kumimoji="0" lang="ja-JP" altLang="en-US" sz="2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Arial" pitchFamily="34" charset="0"/>
                <a:ea typeface="HY울릉도M" pitchFamily="18" charset="-127"/>
                <a:cs typeface="Arial" pitchFamily="34" charset="0"/>
              </a:rPr>
              <a:t>生理学的に</a:t>
            </a:r>
            <a:r>
              <a:rPr kumimoji="0" lang="en-US"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HY울릉도M" pitchFamily="18" charset="-127"/>
                <a:cs typeface="Arial" pitchFamily="34" charset="0"/>
              </a:rPr>
              <a:t>pH 7</a:t>
            </a:r>
            <a:r>
              <a:rPr kumimoji="0" lang="ja-JP"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HY울릉도M" pitchFamily="18" charset="-127"/>
                <a:cs typeface="Arial" pitchFamily="34" charset="0"/>
              </a:rPr>
              <a:t>、または</a:t>
            </a:r>
            <a:r>
              <a:rPr kumimoji="0" lang="en-US"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HY울릉도M" pitchFamily="18" charset="-127"/>
                <a:cs typeface="Arial" pitchFamily="34" charset="0"/>
              </a:rPr>
              <a:t>37℃</a:t>
            </a:r>
            <a:r>
              <a:rPr kumimoji="0" lang="ja-JP"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HY울릉도M" pitchFamily="18" charset="-127"/>
                <a:cs typeface="Arial" pitchFamily="34" charset="0"/>
              </a:rPr>
              <a:t>最適な生育環境</a:t>
            </a:r>
            <a:r>
              <a:rPr kumimoji="0" lang="en-US"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HY울릉도M" pitchFamily="18" charset="-127"/>
                <a:cs typeface="Arial" pitchFamily="34" charset="0"/>
              </a:rPr>
              <a:t>,</a:t>
            </a:r>
            <a:r>
              <a:rPr kumimoji="0" lang="en-US" altLang="ko-KR" sz="2400" b="1" i="0" u="none" strike="noStrike" kern="1200" cap="none" spc="0" normalizeH="0" baseline="0" noProof="0" dirty="0">
                <a:ln>
                  <a:noFill/>
                </a:ln>
                <a:solidFill>
                  <a:prstClr val="black"/>
                </a:solidFill>
                <a:effectLst/>
                <a:uLnTx/>
                <a:uFillTx/>
                <a:latin typeface="Arial" pitchFamily="34" charset="0"/>
                <a:ea typeface="HY울릉도M" pitchFamily="18" charset="-127"/>
                <a:cs typeface="Arial" pitchFamily="34" charset="0"/>
              </a:rPr>
              <a:t> </a:t>
            </a:r>
            <a:r>
              <a:rPr kumimoji="0" lang="ja-JP" altLang="en-US" sz="2400" b="1" i="0" u="none" strike="noStrike" kern="1200" cap="none" spc="0" normalizeH="0" baseline="0" noProof="0" dirty="0">
                <a:ln>
                  <a:noFill/>
                </a:ln>
                <a:solidFill>
                  <a:prstClr val="black"/>
                </a:solidFill>
                <a:effectLst/>
                <a:uLnTx/>
                <a:uFillTx/>
                <a:latin typeface="Arial" pitchFamily="34" charset="0"/>
                <a:ea typeface="HY울릉도M" pitchFamily="18" charset="-127"/>
                <a:cs typeface="Arial" pitchFamily="34" charset="0"/>
              </a:rPr>
              <a:t>人体の細胞とは違い、酸素を嫌う</a:t>
            </a:r>
            <a:r>
              <a:rPr kumimoji="0" lang="ja-JP" altLang="en-US" sz="2400" b="1" i="0" u="none" strike="noStrike" kern="1200" cap="none" spc="0" normalizeH="0" baseline="0" noProof="0" dirty="0">
                <a:ln>
                  <a:noFill/>
                </a:ln>
                <a:solidFill>
                  <a:srgbClr val="C00000"/>
                </a:solidFill>
                <a:effectLst/>
                <a:uLnTx/>
                <a:uFillTx/>
                <a:latin typeface="Arial" pitchFamily="34" charset="0"/>
                <a:ea typeface="HY울릉도M" pitchFamily="18" charset="-127"/>
                <a:cs typeface="Arial" pitchFamily="34" charset="0"/>
              </a:rPr>
              <a:t>嫌気性菌主</a:t>
            </a:r>
            <a:r>
              <a:rPr kumimoji="0" lang="ja-JP" altLang="en-US" sz="2400" b="1" i="0" u="none" strike="noStrike" kern="1200" cap="none" spc="0" normalizeH="0" baseline="0" noProof="0" dirty="0">
                <a:ln>
                  <a:noFill/>
                </a:ln>
                <a:solidFill>
                  <a:prstClr val="black"/>
                </a:solidFill>
                <a:effectLst/>
                <a:uLnTx/>
                <a:uFillTx/>
                <a:latin typeface="Arial" pitchFamily="34" charset="0"/>
                <a:ea typeface="HY울릉도M" pitchFamily="18" charset="-127"/>
                <a:cs typeface="Arial" pitchFamily="34" charset="0"/>
              </a:rPr>
              <a:t>だ。</a:t>
            </a:r>
            <a:endParaRPr kumimoji="0" lang="en-US" altLang="ko-KR" sz="2400" b="1" i="0" u="none" strike="noStrike" kern="1200" cap="none" spc="0" normalizeH="0" baseline="0" noProof="0" dirty="0">
              <a:ln>
                <a:noFill/>
              </a:ln>
              <a:solidFill>
                <a:prstClr val="black"/>
              </a:solidFill>
              <a:effectLst/>
              <a:uLnTx/>
              <a:uFillTx/>
              <a:latin typeface="Arial" pitchFamily="34" charset="0"/>
              <a:ea typeface="HY울릉도M" pitchFamily="18" charset="-127"/>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028810B-D1A8-E4F5-5946-EFDE1C78340C}"/>
              </a:ext>
            </a:extLst>
          </p:cNvPr>
          <p:cNvSpPr>
            <a:spLocks noGrp="1"/>
          </p:cNvSpPr>
          <p:nvPr>
            <p:ph type="title"/>
          </p:nvPr>
        </p:nvSpPr>
        <p:spPr>
          <a:xfrm>
            <a:off x="679938" y="333336"/>
            <a:ext cx="6237507" cy="1044611"/>
          </a:xfrm>
        </p:spPr>
        <p:txBody>
          <a:bodyPr>
            <a:noAutofit/>
          </a:bodyPr>
          <a:lstStyle/>
          <a:p>
            <a:r>
              <a:rPr lang="ja-JP" altLang="en-US" sz="4000" b="1" dirty="0"/>
              <a:t>ニキビのケア、そして処置</a:t>
            </a:r>
            <a:endParaRPr lang="ko-KR" altLang="en-US" sz="4000" b="1" dirty="0"/>
          </a:p>
        </p:txBody>
      </p:sp>
      <p:sp>
        <p:nvSpPr>
          <p:cNvPr id="16" name="화살표: 오각형 14">
            <a:extLst>
              <a:ext uri="{FF2B5EF4-FFF2-40B4-BE49-F238E27FC236}">
                <a16:creationId xmlns:a16="http://schemas.microsoft.com/office/drawing/2014/main" id="{B0C27DF6-2ECA-373C-8949-F839B2341CC6}"/>
              </a:ext>
            </a:extLst>
          </p:cNvPr>
          <p:cNvSpPr>
            <a:spLocks noChangeArrowheads="1"/>
          </p:cNvSpPr>
          <p:nvPr/>
        </p:nvSpPr>
        <p:spPr bwMode="auto">
          <a:xfrm>
            <a:off x="1139619" y="1655842"/>
            <a:ext cx="5096775" cy="523220"/>
          </a:xfrm>
          <a:prstGeom prst="homePlate">
            <a:avLst>
              <a:gd name="adj" fmla="val 0"/>
            </a:avLst>
          </a:prstGeom>
          <a:solidFill>
            <a:schemeClr val="accent4">
              <a:lumMod val="20000"/>
              <a:lumOff val="80000"/>
            </a:schemeClr>
          </a:solidFill>
          <a:ln>
            <a:noFill/>
          </a:ln>
        </p:spPr>
        <p:txBody>
          <a:bodyPr wrap="square" anchor="ctr">
            <a:spAutoFit/>
          </a:bodyPr>
          <a:lstStyle>
            <a:lvl1pPr defTabSz="685800" latinLnBrk="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latinLnBrk="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latinLnBrk="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latinLnBrk="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latinLnBrk="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ko-KR" sz="2800" b="1" dirty="0">
                <a:solidFill>
                  <a:srgbClr val="003399"/>
                </a:solidFill>
                <a:latin typeface="Arial" panose="020B0604020202020204" pitchFamily="34" charset="0"/>
                <a:ea typeface="HY울릉도M"/>
                <a:cs typeface="Arial" panose="020B0604020202020204" pitchFamily="34" charset="0"/>
              </a:rPr>
              <a:t>1. </a:t>
            </a:r>
            <a:r>
              <a:rPr lang="ja-JP" altLang="en-US" sz="2800" b="1" dirty="0">
                <a:solidFill>
                  <a:srgbClr val="003399"/>
                </a:solidFill>
                <a:latin typeface="Arial" panose="020B0604020202020204" pitchFamily="34" charset="0"/>
                <a:ea typeface="HY울릉도M"/>
                <a:cs typeface="Arial" panose="020B0604020202020204" pitchFamily="34" charset="0"/>
              </a:rPr>
              <a:t>衛生ケア、または感染予防</a:t>
            </a:r>
            <a:endParaRPr lang="ko-KR" altLang="en-US" sz="2800" b="1" dirty="0">
              <a:solidFill>
                <a:srgbClr val="FF0000"/>
              </a:solidFill>
              <a:latin typeface="Arial" panose="020B0604020202020204" pitchFamily="34" charset="0"/>
              <a:ea typeface="HY울릉도M"/>
              <a:cs typeface="Arial" panose="020B0604020202020204" pitchFamily="34" charset="0"/>
            </a:endParaRPr>
          </a:p>
        </p:txBody>
      </p:sp>
      <p:sp>
        <p:nvSpPr>
          <p:cNvPr id="13" name="직사각형 12">
            <a:extLst>
              <a:ext uri="{FF2B5EF4-FFF2-40B4-BE49-F238E27FC236}">
                <a16:creationId xmlns:a16="http://schemas.microsoft.com/office/drawing/2014/main" id="{3F45AA4B-6C19-289A-A114-D1B2199AA227}"/>
              </a:ext>
            </a:extLst>
          </p:cNvPr>
          <p:cNvSpPr>
            <a:spLocks noChangeArrowheads="1"/>
          </p:cNvSpPr>
          <p:nvPr/>
        </p:nvSpPr>
        <p:spPr bwMode="auto">
          <a:xfrm>
            <a:off x="7791563" y="539505"/>
            <a:ext cx="4453107" cy="523220"/>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800" dirty="0">
                <a:solidFill>
                  <a:srgbClr val="FF0000"/>
                </a:solidFill>
                <a:latin typeface="Arial" panose="020B0604020202020204" pitchFamily="34" charset="0"/>
                <a:ea typeface="HY울릉도M"/>
                <a:cs typeface="Arial" panose="020B0604020202020204" pitchFamily="34" charset="0"/>
              </a:rPr>
              <a:t>感染予防、または衛生ケア</a:t>
            </a:r>
            <a:endParaRPr lang="ko-KR" altLang="en-US" sz="2800" b="1" dirty="0">
              <a:solidFill>
                <a:srgbClr val="FF0000"/>
              </a:solidFill>
              <a:latin typeface="Arial" panose="020B0604020202020204" pitchFamily="34" charset="0"/>
              <a:ea typeface="HY울릉도M"/>
              <a:cs typeface="Arial" panose="020B0604020202020204" pitchFamily="34" charset="0"/>
            </a:endParaRPr>
          </a:p>
        </p:txBody>
      </p:sp>
      <p:grpSp>
        <p:nvGrpSpPr>
          <p:cNvPr id="8" name="グループ化 7">
            <a:extLst>
              <a:ext uri="{FF2B5EF4-FFF2-40B4-BE49-F238E27FC236}">
                <a16:creationId xmlns:a16="http://schemas.microsoft.com/office/drawing/2014/main" id="{B6254E9C-1725-250F-B643-528BEC6DB02A}"/>
              </a:ext>
            </a:extLst>
          </p:cNvPr>
          <p:cNvGrpSpPr/>
          <p:nvPr/>
        </p:nvGrpSpPr>
        <p:grpSpPr>
          <a:xfrm>
            <a:off x="1438521" y="2248124"/>
            <a:ext cx="14326973" cy="6919906"/>
            <a:chOff x="1438521" y="2248124"/>
            <a:chExt cx="14326973" cy="6919906"/>
          </a:xfrm>
        </p:grpSpPr>
        <p:sp>
          <p:nvSpPr>
            <p:cNvPr id="3" name="직사각형 14">
              <a:extLst>
                <a:ext uri="{FF2B5EF4-FFF2-40B4-BE49-F238E27FC236}">
                  <a16:creationId xmlns:a16="http://schemas.microsoft.com/office/drawing/2014/main" id="{2EA6F26D-D9F0-07EF-CB0B-5D9B73F483B1}"/>
                </a:ext>
              </a:extLst>
            </p:cNvPr>
            <p:cNvSpPr>
              <a:spLocks noChangeArrowheads="1"/>
            </p:cNvSpPr>
            <p:nvPr/>
          </p:nvSpPr>
          <p:spPr bwMode="auto">
            <a:xfrm>
              <a:off x="2522504" y="8088824"/>
              <a:ext cx="13242990" cy="1079206"/>
            </a:xfrm>
            <a:prstGeom prst="rect">
              <a:avLst/>
            </a:prstGeom>
            <a:solidFill>
              <a:schemeClr val="accent5">
                <a:lumMod val="20000"/>
                <a:lumOff val="80000"/>
              </a:schemeClr>
            </a:solidFill>
            <a:ln>
              <a:noFill/>
            </a:ln>
          </p:spPr>
          <p:txBody>
            <a:bodyPr wrap="square">
              <a:spAutoFit/>
            </a:bodyPr>
            <a:lstStyle>
              <a:lvl1pPr marL="285750" indent="-285750">
                <a:defRPr>
                  <a:solidFill>
                    <a:schemeClr val="tx1"/>
                  </a:solidFill>
                  <a:latin typeface="Calibri" panose="020F0502020204030204" pitchFamily="34" charset="0"/>
                </a:defRPr>
              </a:lvl1pPr>
              <a:lvl2pPr marL="444500" indent="-1778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342900" indent="-342900">
                <a:lnSpc>
                  <a:spcPct val="170000"/>
                </a:lnSpc>
                <a:buFont typeface="Wingdings" panose="05000000000000000000" pitchFamily="2" charset="2"/>
                <a:buChar char="ü"/>
              </a:pPr>
              <a:r>
                <a:rPr lang="ja-JP" altLang="en-US" sz="2000" dirty="0">
                  <a:solidFill>
                    <a:srgbClr val="000000"/>
                  </a:solidFill>
                </a:rPr>
                <a:t>思春期ニキビは比較的成人ニキビに比べて治療ができますが、</a:t>
              </a:r>
              <a:r>
                <a:rPr lang="ja-JP" altLang="en-US" sz="2000" b="1" dirty="0">
                  <a:solidFill>
                    <a:srgbClr val="C00000"/>
                  </a:solidFill>
                </a:rPr>
                <a:t>衛生概念と生活習慣に気を付けないと</a:t>
              </a:r>
              <a:endParaRPr lang="en-US" altLang="ja-JP" sz="2000" b="1" dirty="0">
                <a:solidFill>
                  <a:srgbClr val="C00000"/>
                </a:solidFill>
              </a:endParaRPr>
            </a:p>
            <a:p>
              <a:pPr marL="0" indent="0">
                <a:lnSpc>
                  <a:spcPct val="170000"/>
                </a:lnSpc>
              </a:pPr>
              <a:r>
                <a:rPr lang="ja-JP" altLang="en-US" sz="2000" b="1" dirty="0">
                  <a:solidFill>
                    <a:srgbClr val="C00000"/>
                  </a:solidFill>
                </a:rPr>
                <a:t>　</a:t>
              </a:r>
              <a:r>
                <a:rPr lang="ko-KR" altLang="en-US" sz="2000" b="1" dirty="0">
                  <a:solidFill>
                    <a:srgbClr val="C00000"/>
                  </a:solidFill>
                </a:rPr>
                <a:t> </a:t>
              </a:r>
              <a:r>
                <a:rPr lang="ja-JP" altLang="en-US" sz="2000" dirty="0">
                  <a:solidFill>
                    <a:srgbClr val="C00000"/>
                  </a:solidFill>
                </a:rPr>
                <a:t>症状がひどく</a:t>
              </a:r>
              <a:r>
                <a:rPr lang="ko-KR" altLang="en-US" sz="2000" dirty="0">
                  <a:solidFill>
                    <a:srgbClr val="000000"/>
                  </a:solidFill>
                </a:rPr>
                <a:t> </a:t>
              </a:r>
              <a:r>
                <a:rPr lang="ja-JP" altLang="en-US" sz="2000" dirty="0">
                  <a:solidFill>
                    <a:srgbClr val="000000"/>
                  </a:solidFill>
                </a:rPr>
                <a:t>あらわれるので、治療のために</a:t>
              </a:r>
              <a:r>
                <a:rPr lang="ko-KR" altLang="en-US" sz="2000" dirty="0">
                  <a:solidFill>
                    <a:srgbClr val="000000"/>
                  </a:solidFill>
                </a:rPr>
                <a:t> </a:t>
              </a:r>
              <a:r>
                <a:rPr lang="ja-JP" altLang="en-US" sz="2000" b="1" dirty="0">
                  <a:solidFill>
                    <a:srgbClr val="C00000"/>
                  </a:solidFill>
                </a:rPr>
                <a:t>感染予防、または生活習慣の教育</a:t>
              </a:r>
              <a:r>
                <a:rPr lang="ja-JP" altLang="en-US" sz="2000" dirty="0">
                  <a:solidFill>
                    <a:srgbClr val="000000"/>
                  </a:solidFill>
                </a:rPr>
                <a:t>が必ず必要だ。</a:t>
              </a:r>
              <a:endParaRPr lang="en-US" altLang="ko-KR" sz="2000" b="1" dirty="0">
                <a:solidFill>
                  <a:srgbClr val="C00000"/>
                </a:solidFill>
              </a:endParaRPr>
            </a:p>
          </p:txBody>
        </p:sp>
        <p:sp>
          <p:nvSpPr>
            <p:cNvPr id="5" name="TextBox 4">
              <a:extLst>
                <a:ext uri="{FF2B5EF4-FFF2-40B4-BE49-F238E27FC236}">
                  <a16:creationId xmlns:a16="http://schemas.microsoft.com/office/drawing/2014/main" id="{E57CBDE5-1FFA-6110-4E62-1B6B1ADB8C5B}"/>
                </a:ext>
              </a:extLst>
            </p:cNvPr>
            <p:cNvSpPr txBox="1"/>
            <p:nvPr/>
          </p:nvSpPr>
          <p:spPr>
            <a:xfrm>
              <a:off x="1438521" y="3546738"/>
              <a:ext cx="2127739" cy="830997"/>
            </a:xfrm>
            <a:prstGeom prst="rect">
              <a:avLst/>
            </a:prstGeom>
            <a:solidFill>
              <a:schemeClr val="accent5">
                <a:lumMod val="20000"/>
                <a:lumOff val="80000"/>
              </a:schemeClr>
            </a:solidFill>
            <a:ln>
              <a:noFill/>
            </a:ln>
          </p:spPr>
          <p:txBody>
            <a:bodyPr wrap="square" anchor="ctr">
              <a:spAutoFit/>
            </a:bodyPr>
            <a:lstStyle/>
            <a:p>
              <a:pPr algn="ctr"/>
              <a:r>
                <a:rPr lang="ja-JP" altLang="en-US" sz="2400" b="1" dirty="0">
                  <a:solidFill>
                    <a:srgbClr val="C00000"/>
                  </a:solidFill>
                </a:rPr>
                <a:t>青少年</a:t>
              </a:r>
              <a:endParaRPr lang="en-US" altLang="ko-KR" sz="2400" b="1" dirty="0">
                <a:solidFill>
                  <a:srgbClr val="C00000"/>
                </a:solidFill>
              </a:endParaRPr>
            </a:p>
            <a:p>
              <a:pPr algn="ctr"/>
              <a:r>
                <a:rPr lang="ja-JP" altLang="en-US" sz="2400" b="1" dirty="0">
                  <a:solidFill>
                    <a:srgbClr val="C00000"/>
                  </a:solidFill>
                </a:rPr>
                <a:t>感染予防ケア</a:t>
              </a:r>
              <a:r>
                <a:rPr lang="ko-KR" altLang="en-US" sz="2400" b="1" dirty="0">
                  <a:solidFill>
                    <a:srgbClr val="C00000"/>
                  </a:solidFill>
                </a:rPr>
                <a:t> </a:t>
              </a:r>
              <a:endParaRPr lang="ko-KR" altLang="en-US" sz="2400" dirty="0"/>
            </a:p>
          </p:txBody>
        </p:sp>
        <p:pic>
          <p:nvPicPr>
            <p:cNvPr id="3074" name="Picture 2" descr="綺麗な髪の人のイラスト（女性）">
              <a:extLst>
                <a:ext uri="{FF2B5EF4-FFF2-40B4-BE49-F238E27FC236}">
                  <a16:creationId xmlns:a16="http://schemas.microsoft.com/office/drawing/2014/main" id="{CA9A85FE-D1A4-7BA8-EB18-D2E170204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631" y="3617417"/>
              <a:ext cx="3524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9" name="吹き出し: 円形 8">
              <a:extLst>
                <a:ext uri="{FF2B5EF4-FFF2-40B4-BE49-F238E27FC236}">
                  <a16:creationId xmlns:a16="http://schemas.microsoft.com/office/drawing/2014/main" id="{5D70CE5C-46F3-1789-DB6E-01D13F4E7DBF}"/>
                </a:ext>
              </a:extLst>
            </p:cNvPr>
            <p:cNvSpPr/>
            <p:nvPr/>
          </p:nvSpPr>
          <p:spPr>
            <a:xfrm>
              <a:off x="11116896" y="2482370"/>
              <a:ext cx="1735987" cy="991116"/>
            </a:xfrm>
            <a:prstGeom prst="wedgeEllipseCallout">
              <a:avLst>
                <a:gd name="adj1" fmla="val -43690"/>
                <a:gd name="adj2" fmla="val 719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手</a:t>
              </a:r>
            </a:p>
          </p:txBody>
        </p:sp>
        <p:sp>
          <p:nvSpPr>
            <p:cNvPr id="10" name="吹き出し: 円形 9">
              <a:extLst>
                <a:ext uri="{FF2B5EF4-FFF2-40B4-BE49-F238E27FC236}">
                  <a16:creationId xmlns:a16="http://schemas.microsoft.com/office/drawing/2014/main" id="{F081AAAC-FA2C-3F08-0B7B-B5894E9237D5}"/>
                </a:ext>
              </a:extLst>
            </p:cNvPr>
            <p:cNvSpPr/>
            <p:nvPr/>
          </p:nvSpPr>
          <p:spPr>
            <a:xfrm>
              <a:off x="11855496" y="4245640"/>
              <a:ext cx="1735987" cy="991117"/>
            </a:xfrm>
            <a:prstGeom prst="wedgeEllipseCallout">
              <a:avLst>
                <a:gd name="adj1" fmla="val -89407"/>
                <a:gd name="adj2" fmla="val 252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爪</a:t>
              </a:r>
            </a:p>
          </p:txBody>
        </p:sp>
        <p:sp>
          <p:nvSpPr>
            <p:cNvPr id="12" name="吹き出し: 円形 11">
              <a:extLst>
                <a:ext uri="{FF2B5EF4-FFF2-40B4-BE49-F238E27FC236}">
                  <a16:creationId xmlns:a16="http://schemas.microsoft.com/office/drawing/2014/main" id="{77327318-62AA-6F13-D74A-C80F56BABC01}"/>
                </a:ext>
              </a:extLst>
            </p:cNvPr>
            <p:cNvSpPr/>
            <p:nvPr/>
          </p:nvSpPr>
          <p:spPr>
            <a:xfrm>
              <a:off x="4548648" y="3095111"/>
              <a:ext cx="2127739" cy="1044611"/>
            </a:xfrm>
            <a:prstGeom prst="wedgeEllipseCallout">
              <a:avLst>
                <a:gd name="adj1" fmla="val 48090"/>
                <a:gd name="adj2" fmla="val 569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髪の毛</a:t>
              </a:r>
            </a:p>
          </p:txBody>
        </p:sp>
        <p:sp>
          <p:nvSpPr>
            <p:cNvPr id="14" name="吹き出し: 円形 13">
              <a:extLst>
                <a:ext uri="{FF2B5EF4-FFF2-40B4-BE49-F238E27FC236}">
                  <a16:creationId xmlns:a16="http://schemas.microsoft.com/office/drawing/2014/main" id="{E0AC2695-9149-4229-FA4D-A87C065957D2}"/>
                </a:ext>
              </a:extLst>
            </p:cNvPr>
            <p:cNvSpPr/>
            <p:nvPr/>
          </p:nvSpPr>
          <p:spPr>
            <a:xfrm>
              <a:off x="4557780" y="4819886"/>
              <a:ext cx="2127738" cy="898140"/>
            </a:xfrm>
            <a:prstGeom prst="wedgeEllipseCallout">
              <a:avLst>
                <a:gd name="adj1" fmla="val 75659"/>
                <a:gd name="adj2" fmla="val 18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顔を触る癖</a:t>
              </a:r>
            </a:p>
          </p:txBody>
        </p:sp>
        <p:sp>
          <p:nvSpPr>
            <p:cNvPr id="15" name="吹き出し: 円形 14">
              <a:extLst>
                <a:ext uri="{FF2B5EF4-FFF2-40B4-BE49-F238E27FC236}">
                  <a16:creationId xmlns:a16="http://schemas.microsoft.com/office/drawing/2014/main" id="{6BD15403-A4EF-CA89-DB46-D5FB6BE6E687}"/>
                </a:ext>
              </a:extLst>
            </p:cNvPr>
            <p:cNvSpPr/>
            <p:nvPr/>
          </p:nvSpPr>
          <p:spPr>
            <a:xfrm>
              <a:off x="11183105" y="6183333"/>
              <a:ext cx="1862369" cy="991115"/>
            </a:xfrm>
            <a:prstGeom prst="wedgeEllipseCallout">
              <a:avLst>
                <a:gd name="adj1" fmla="val -51404"/>
                <a:gd name="adj2" fmla="val -38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睡眠習慣</a:t>
              </a:r>
              <a:endParaRPr kumimoji="1" lang="en-US" altLang="ja-JP" sz="2000" b="1" dirty="0"/>
            </a:p>
          </p:txBody>
        </p:sp>
        <p:sp>
          <p:nvSpPr>
            <p:cNvPr id="17" name="吹き出し: 円形 16">
              <a:extLst>
                <a:ext uri="{FF2B5EF4-FFF2-40B4-BE49-F238E27FC236}">
                  <a16:creationId xmlns:a16="http://schemas.microsoft.com/office/drawing/2014/main" id="{5ACCACB2-8D4B-7658-5532-988395224C60}"/>
                </a:ext>
              </a:extLst>
            </p:cNvPr>
            <p:cNvSpPr/>
            <p:nvPr/>
          </p:nvSpPr>
          <p:spPr>
            <a:xfrm>
              <a:off x="5137026" y="6372566"/>
              <a:ext cx="1780419" cy="612648"/>
            </a:xfrm>
            <a:prstGeom prst="wedgeEllipseCallout">
              <a:avLst>
                <a:gd name="adj1" fmla="val 71375"/>
                <a:gd name="adj2" fmla="val -445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枕カバー</a:t>
              </a:r>
            </a:p>
          </p:txBody>
        </p:sp>
        <p:sp>
          <p:nvSpPr>
            <p:cNvPr id="19" name="テキスト ボックス 18">
              <a:extLst>
                <a:ext uri="{FF2B5EF4-FFF2-40B4-BE49-F238E27FC236}">
                  <a16:creationId xmlns:a16="http://schemas.microsoft.com/office/drawing/2014/main" id="{4F9A1798-C350-02FC-6637-EB25EF469705}"/>
                </a:ext>
              </a:extLst>
            </p:cNvPr>
            <p:cNvSpPr txBox="1"/>
            <p:nvPr/>
          </p:nvSpPr>
          <p:spPr>
            <a:xfrm>
              <a:off x="7791563" y="2248124"/>
              <a:ext cx="2346385" cy="707886"/>
            </a:xfrm>
            <a:prstGeom prst="rect">
              <a:avLst/>
            </a:prstGeom>
            <a:noFill/>
          </p:spPr>
          <p:txBody>
            <a:bodyPr wrap="square" rtlCol="0">
              <a:spAutoFit/>
            </a:bodyPr>
            <a:lstStyle/>
            <a:p>
              <a:pPr algn="ctr"/>
              <a:r>
                <a:rPr kumimoji="1" lang="ja-JP" altLang="en-US" sz="4000" b="1" dirty="0">
                  <a:solidFill>
                    <a:srgbClr val="00B0F0"/>
                  </a:solidFill>
                </a:rPr>
                <a:t>清潔</a:t>
              </a:r>
            </a:p>
          </p:txBody>
        </p:sp>
      </p:grpSp>
    </p:spTree>
    <p:extLst>
      <p:ext uri="{BB962C8B-B14F-4D97-AF65-F5344CB8AC3E}">
        <p14:creationId xmlns:p14="http://schemas.microsoft.com/office/powerpoint/2010/main" val="351344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028810B-D1A8-E4F5-5946-EFDE1C78340C}"/>
              </a:ext>
            </a:extLst>
          </p:cNvPr>
          <p:cNvSpPr>
            <a:spLocks noGrp="1"/>
          </p:cNvSpPr>
          <p:nvPr>
            <p:ph type="title"/>
          </p:nvPr>
        </p:nvSpPr>
        <p:spPr>
          <a:xfrm>
            <a:off x="679938" y="333336"/>
            <a:ext cx="6237507" cy="1044611"/>
          </a:xfrm>
        </p:spPr>
        <p:txBody>
          <a:bodyPr>
            <a:noAutofit/>
          </a:bodyPr>
          <a:lstStyle/>
          <a:p>
            <a:r>
              <a:rPr lang="ja-JP" altLang="en-US" sz="4000" b="1" dirty="0"/>
              <a:t>ニキビのケア、そして処置</a:t>
            </a:r>
            <a:endParaRPr lang="ko-KR" altLang="en-US" sz="4000" b="1" dirty="0"/>
          </a:p>
        </p:txBody>
      </p:sp>
      <p:sp>
        <p:nvSpPr>
          <p:cNvPr id="16" name="화살표: 오각형 14">
            <a:extLst>
              <a:ext uri="{FF2B5EF4-FFF2-40B4-BE49-F238E27FC236}">
                <a16:creationId xmlns:a16="http://schemas.microsoft.com/office/drawing/2014/main" id="{B0C27DF6-2ECA-373C-8949-F839B2341CC6}"/>
              </a:ext>
            </a:extLst>
          </p:cNvPr>
          <p:cNvSpPr>
            <a:spLocks noChangeArrowheads="1"/>
          </p:cNvSpPr>
          <p:nvPr/>
        </p:nvSpPr>
        <p:spPr bwMode="auto">
          <a:xfrm>
            <a:off x="1139619" y="1655842"/>
            <a:ext cx="5096775" cy="523220"/>
          </a:xfrm>
          <a:prstGeom prst="homePlate">
            <a:avLst>
              <a:gd name="adj" fmla="val 0"/>
            </a:avLst>
          </a:prstGeom>
          <a:solidFill>
            <a:schemeClr val="accent4">
              <a:lumMod val="20000"/>
              <a:lumOff val="80000"/>
            </a:schemeClr>
          </a:solidFill>
          <a:ln>
            <a:noFill/>
          </a:ln>
        </p:spPr>
        <p:txBody>
          <a:bodyPr wrap="square" anchor="ctr">
            <a:spAutoFit/>
          </a:bodyPr>
          <a:lstStyle>
            <a:lvl1pPr defTabSz="685800" latinLnBrk="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latinLnBrk="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latinLnBrk="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latinLnBrk="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latinLnBrk="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en-US" altLang="ko-KR" sz="2800" b="1" dirty="0">
                <a:solidFill>
                  <a:srgbClr val="003399"/>
                </a:solidFill>
                <a:latin typeface="Arial" panose="020B0604020202020204" pitchFamily="34" charset="0"/>
                <a:ea typeface="HY울릉도M"/>
                <a:cs typeface="Arial" panose="020B0604020202020204" pitchFamily="34" charset="0"/>
              </a:rPr>
              <a:t>1. </a:t>
            </a:r>
            <a:r>
              <a:rPr lang="ja-JP" altLang="en-US" sz="2800" b="1" dirty="0">
                <a:solidFill>
                  <a:srgbClr val="003399"/>
                </a:solidFill>
                <a:latin typeface="Arial" panose="020B0604020202020204" pitchFamily="34" charset="0"/>
                <a:ea typeface="HY울릉도M"/>
                <a:cs typeface="Arial" panose="020B0604020202020204" pitchFamily="34" charset="0"/>
              </a:rPr>
              <a:t>衛生管理、または感染予防</a:t>
            </a:r>
            <a:endParaRPr lang="ko-KR" altLang="en-US" sz="2800" b="1" dirty="0">
              <a:solidFill>
                <a:srgbClr val="FF0000"/>
              </a:solidFill>
              <a:latin typeface="Arial" panose="020B0604020202020204" pitchFamily="34" charset="0"/>
              <a:ea typeface="HY울릉도M"/>
              <a:cs typeface="Arial" panose="020B0604020202020204" pitchFamily="34" charset="0"/>
            </a:endParaRPr>
          </a:p>
        </p:txBody>
      </p:sp>
      <p:sp>
        <p:nvSpPr>
          <p:cNvPr id="13" name="직사각형 12">
            <a:extLst>
              <a:ext uri="{FF2B5EF4-FFF2-40B4-BE49-F238E27FC236}">
                <a16:creationId xmlns:a16="http://schemas.microsoft.com/office/drawing/2014/main" id="{3F45AA4B-6C19-289A-A114-D1B2199AA227}"/>
              </a:ext>
            </a:extLst>
          </p:cNvPr>
          <p:cNvSpPr>
            <a:spLocks noChangeArrowheads="1"/>
          </p:cNvSpPr>
          <p:nvPr/>
        </p:nvSpPr>
        <p:spPr bwMode="auto">
          <a:xfrm>
            <a:off x="7553594" y="535275"/>
            <a:ext cx="4453107" cy="523220"/>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800" dirty="0">
                <a:solidFill>
                  <a:srgbClr val="FF0000"/>
                </a:solidFill>
                <a:latin typeface="Arial" panose="020B0604020202020204" pitchFamily="34" charset="0"/>
                <a:ea typeface="HY울릉도M"/>
                <a:cs typeface="Arial" panose="020B0604020202020204" pitchFamily="34" charset="0"/>
              </a:rPr>
              <a:t>感染予防、または衛生管理</a:t>
            </a:r>
            <a:endParaRPr lang="ko-KR" altLang="en-US" sz="2800" b="1" dirty="0">
              <a:solidFill>
                <a:srgbClr val="FF0000"/>
              </a:solidFill>
              <a:latin typeface="Arial" panose="020B0604020202020204" pitchFamily="34" charset="0"/>
              <a:ea typeface="HY울릉도M"/>
              <a:cs typeface="Arial" panose="020B0604020202020204" pitchFamily="34" charset="0"/>
            </a:endParaRPr>
          </a:p>
        </p:txBody>
      </p:sp>
      <p:sp>
        <p:nvSpPr>
          <p:cNvPr id="7" name="TextBox 6">
            <a:extLst>
              <a:ext uri="{FF2B5EF4-FFF2-40B4-BE49-F238E27FC236}">
                <a16:creationId xmlns:a16="http://schemas.microsoft.com/office/drawing/2014/main" id="{3E7CA163-2F91-CFEF-902C-55A704181859}"/>
              </a:ext>
            </a:extLst>
          </p:cNvPr>
          <p:cNvSpPr txBox="1"/>
          <p:nvPr/>
        </p:nvSpPr>
        <p:spPr>
          <a:xfrm>
            <a:off x="1628468" y="3059058"/>
            <a:ext cx="2170223" cy="830997"/>
          </a:xfrm>
          <a:prstGeom prst="rect">
            <a:avLst/>
          </a:prstGeom>
          <a:solidFill>
            <a:schemeClr val="accent6">
              <a:lumMod val="20000"/>
              <a:lumOff val="80000"/>
            </a:schemeClr>
          </a:solidFill>
          <a:ln>
            <a:noFill/>
          </a:ln>
        </p:spPr>
        <p:txBody>
          <a:bodyPr wrap="square">
            <a:spAutoFit/>
          </a:bodyPr>
          <a:lstStyle/>
          <a:p>
            <a:pPr algn="ctr"/>
            <a:r>
              <a:rPr lang="ja-JP" altLang="en-US" sz="2400" b="1" dirty="0">
                <a:solidFill>
                  <a:srgbClr val="FF0000"/>
                </a:solidFill>
              </a:rPr>
              <a:t>皮膚の清潔</a:t>
            </a:r>
            <a:r>
              <a:rPr lang="en-US" altLang="ko-KR" sz="2400" b="1" dirty="0">
                <a:solidFill>
                  <a:srgbClr val="FF0000"/>
                </a:solidFill>
              </a:rPr>
              <a:t>,</a:t>
            </a:r>
          </a:p>
          <a:p>
            <a:pPr algn="ctr"/>
            <a:r>
              <a:rPr lang="ja-JP" altLang="en-US" sz="2400" b="1" dirty="0">
                <a:solidFill>
                  <a:srgbClr val="FF0000"/>
                </a:solidFill>
              </a:rPr>
              <a:t>皮膚</a:t>
            </a:r>
            <a:r>
              <a:rPr lang="en-US" altLang="ko-KR" sz="2400" b="1" dirty="0">
                <a:solidFill>
                  <a:srgbClr val="FF0000"/>
                </a:solidFill>
              </a:rPr>
              <a:t>pH</a:t>
            </a:r>
            <a:r>
              <a:rPr lang="ja-JP" altLang="en-US" sz="2400" b="1" dirty="0">
                <a:solidFill>
                  <a:srgbClr val="FF0000"/>
                </a:solidFill>
              </a:rPr>
              <a:t>維持</a:t>
            </a:r>
            <a:r>
              <a:rPr lang="ko-KR" altLang="en-US" sz="2400" b="1" dirty="0">
                <a:solidFill>
                  <a:srgbClr val="FF0000"/>
                </a:solidFill>
              </a:rPr>
              <a:t> </a:t>
            </a:r>
            <a:endParaRPr lang="ko-KR" altLang="en-US" sz="2400" dirty="0"/>
          </a:p>
        </p:txBody>
      </p:sp>
      <p:sp>
        <p:nvSpPr>
          <p:cNvPr id="8" name="吹き出し: 円形 7">
            <a:extLst>
              <a:ext uri="{FF2B5EF4-FFF2-40B4-BE49-F238E27FC236}">
                <a16:creationId xmlns:a16="http://schemas.microsoft.com/office/drawing/2014/main" id="{90CBBB1E-1636-19E9-231E-DC0C6E6D9135}"/>
              </a:ext>
            </a:extLst>
          </p:cNvPr>
          <p:cNvSpPr/>
          <p:nvPr/>
        </p:nvSpPr>
        <p:spPr>
          <a:xfrm>
            <a:off x="11887670" y="3595149"/>
            <a:ext cx="4779972" cy="1589594"/>
          </a:xfrm>
          <a:prstGeom prst="wedgeEllipseCallout">
            <a:avLst>
              <a:gd name="adj1" fmla="val -31661"/>
              <a:gd name="adj2" fmla="val 874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一日に</a:t>
            </a:r>
            <a:r>
              <a:rPr kumimoji="1" lang="en-US" altLang="ja-JP" sz="2000" b="1" dirty="0"/>
              <a:t>2</a:t>
            </a:r>
            <a:r>
              <a:rPr kumimoji="1" lang="ja-JP" altLang="en-US" sz="2000" b="1" dirty="0"/>
              <a:t>～</a:t>
            </a:r>
            <a:r>
              <a:rPr kumimoji="1" lang="en-US" altLang="ja-JP" sz="2000" b="1" dirty="0"/>
              <a:t>3</a:t>
            </a:r>
            <a:r>
              <a:rPr kumimoji="1" lang="ja-JP" altLang="en-US" sz="2000" b="1" dirty="0"/>
              <a:t>回洗顔</a:t>
            </a:r>
          </a:p>
        </p:txBody>
      </p:sp>
      <p:sp>
        <p:nvSpPr>
          <p:cNvPr id="9" name="吹き出し: 円形 8">
            <a:extLst>
              <a:ext uri="{FF2B5EF4-FFF2-40B4-BE49-F238E27FC236}">
                <a16:creationId xmlns:a16="http://schemas.microsoft.com/office/drawing/2014/main" id="{0BD2A077-8660-5A44-EF2B-0CF163445057}"/>
              </a:ext>
            </a:extLst>
          </p:cNvPr>
          <p:cNvSpPr/>
          <p:nvPr/>
        </p:nvSpPr>
        <p:spPr>
          <a:xfrm>
            <a:off x="8867955" y="5099395"/>
            <a:ext cx="3260785" cy="1242204"/>
          </a:xfrm>
          <a:prstGeom prst="wedgeEllipseCallout">
            <a:avLst>
              <a:gd name="adj1" fmla="val -28769"/>
              <a:gd name="adj2" fmla="val 7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夏場の汗</a:t>
            </a:r>
          </a:p>
        </p:txBody>
      </p:sp>
      <p:sp>
        <p:nvSpPr>
          <p:cNvPr id="10" name="吹き出し: 円形 9">
            <a:extLst>
              <a:ext uri="{FF2B5EF4-FFF2-40B4-BE49-F238E27FC236}">
                <a16:creationId xmlns:a16="http://schemas.microsoft.com/office/drawing/2014/main" id="{FF457991-A19F-F79E-964A-E0E04BBE34D2}"/>
              </a:ext>
            </a:extLst>
          </p:cNvPr>
          <p:cNvSpPr/>
          <p:nvPr/>
        </p:nvSpPr>
        <p:spPr>
          <a:xfrm>
            <a:off x="4641010" y="2898475"/>
            <a:ext cx="5538160" cy="1668029"/>
          </a:xfrm>
          <a:prstGeom prst="wedgeEllipseCallout">
            <a:avLst>
              <a:gd name="adj1" fmla="val 6945"/>
              <a:gd name="adj2" fmla="val 873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t>pH</a:t>
            </a:r>
            <a:r>
              <a:rPr kumimoji="1" lang="ja-JP" altLang="en-US" sz="2000" b="1" dirty="0"/>
              <a:t>維持</a:t>
            </a:r>
            <a:endParaRPr kumimoji="1" lang="en-US" altLang="ja-JP" sz="2000" b="1" dirty="0"/>
          </a:p>
          <a:p>
            <a:pPr algn="ctr"/>
            <a:r>
              <a:rPr kumimoji="1" lang="en-US" altLang="ja-JP" sz="2000" b="1" dirty="0"/>
              <a:t>(</a:t>
            </a:r>
            <a:r>
              <a:rPr kumimoji="1" lang="ja-JP" altLang="en-US" sz="2000" b="1" dirty="0"/>
              <a:t>ニキビ菌が好むのは</a:t>
            </a:r>
            <a:r>
              <a:rPr kumimoji="1" lang="en-US" altLang="ja-JP" sz="2000" b="1" dirty="0"/>
              <a:t>pH7</a:t>
            </a:r>
            <a:r>
              <a:rPr kumimoji="1" lang="ja-JP" altLang="en-US" sz="2000" b="1" dirty="0"/>
              <a:t>前後</a:t>
            </a:r>
            <a:r>
              <a:rPr kumimoji="1" lang="en-US" altLang="ja-JP" sz="2000" b="1" dirty="0"/>
              <a:t>)</a:t>
            </a:r>
            <a:endParaRPr kumimoji="1" lang="ja-JP" altLang="en-US" sz="2000" b="1" dirty="0"/>
          </a:p>
        </p:txBody>
      </p:sp>
      <p:sp>
        <p:nvSpPr>
          <p:cNvPr id="11" name="吹き出し: 円形 10">
            <a:extLst>
              <a:ext uri="{FF2B5EF4-FFF2-40B4-BE49-F238E27FC236}">
                <a16:creationId xmlns:a16="http://schemas.microsoft.com/office/drawing/2014/main" id="{ED185691-B9C4-E041-B42A-1632F605D10E}"/>
              </a:ext>
            </a:extLst>
          </p:cNvPr>
          <p:cNvSpPr/>
          <p:nvPr/>
        </p:nvSpPr>
        <p:spPr>
          <a:xfrm>
            <a:off x="11130412" y="7224743"/>
            <a:ext cx="2950234" cy="1242204"/>
          </a:xfrm>
          <a:prstGeom prst="wedgeEllipseCallout">
            <a:avLst>
              <a:gd name="adj1" fmla="val -6235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強すぎる石鹸</a:t>
            </a:r>
            <a:endParaRPr kumimoji="1" lang="en-US" altLang="ja-JP" sz="2000" b="1" dirty="0"/>
          </a:p>
          <a:p>
            <a:pPr algn="ctr"/>
            <a:r>
              <a:rPr kumimoji="1" lang="en-US" altLang="ja-JP" sz="2000" b="1" dirty="0"/>
              <a:t>(</a:t>
            </a:r>
            <a:r>
              <a:rPr kumimoji="1" lang="ja-JP" altLang="en-US" sz="2000" b="1" dirty="0"/>
              <a:t>肌が無防備に</a:t>
            </a:r>
            <a:r>
              <a:rPr kumimoji="1" lang="en-US" altLang="ja-JP" sz="2000" b="1" dirty="0"/>
              <a:t>)</a:t>
            </a:r>
            <a:endParaRPr kumimoji="1" lang="ja-JP" altLang="en-US" sz="2000" b="1" dirty="0"/>
          </a:p>
        </p:txBody>
      </p:sp>
      <p:sp>
        <p:nvSpPr>
          <p:cNvPr id="12" name="吹き出し: 円形 11">
            <a:extLst>
              <a:ext uri="{FF2B5EF4-FFF2-40B4-BE49-F238E27FC236}">
                <a16:creationId xmlns:a16="http://schemas.microsoft.com/office/drawing/2014/main" id="{D7324897-934A-F1D6-0CF3-B26A5E411E6E}"/>
              </a:ext>
            </a:extLst>
          </p:cNvPr>
          <p:cNvSpPr/>
          <p:nvPr/>
        </p:nvSpPr>
        <p:spPr>
          <a:xfrm>
            <a:off x="2501660" y="4448897"/>
            <a:ext cx="3485072" cy="1589594"/>
          </a:xfrm>
          <a:prstGeom prst="wedgeEllipseCallout">
            <a:avLst>
              <a:gd name="adj1" fmla="val 40058"/>
              <a:gd name="adj2" fmla="val 972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皮膚を刺激しない</a:t>
            </a:r>
            <a:endParaRPr kumimoji="1" lang="en-US" altLang="ja-JP" sz="2000" b="1" dirty="0"/>
          </a:p>
          <a:p>
            <a:pPr algn="ctr"/>
            <a:r>
              <a:rPr kumimoji="1" lang="ja-JP" altLang="en-US" sz="2000" b="1" dirty="0"/>
              <a:t>角質除去</a:t>
            </a:r>
          </a:p>
        </p:txBody>
      </p:sp>
      <p:pic>
        <p:nvPicPr>
          <p:cNvPr id="4098" name="Picture 2" descr="つるつるのお肌の女性のイラスト">
            <a:extLst>
              <a:ext uri="{FF2B5EF4-FFF2-40B4-BE49-F238E27FC236}">
                <a16:creationId xmlns:a16="http://schemas.microsoft.com/office/drawing/2014/main" id="{1C3E1BB4-6ADE-37A3-F4AC-462B3B13D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732" y="5941725"/>
            <a:ext cx="31337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345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028810B-D1A8-E4F5-5946-EFDE1C78340C}"/>
              </a:ext>
            </a:extLst>
          </p:cNvPr>
          <p:cNvSpPr>
            <a:spLocks noGrp="1"/>
          </p:cNvSpPr>
          <p:nvPr>
            <p:ph type="title"/>
          </p:nvPr>
        </p:nvSpPr>
        <p:spPr>
          <a:xfrm>
            <a:off x="590693" y="577368"/>
            <a:ext cx="6325495" cy="1044611"/>
          </a:xfrm>
        </p:spPr>
        <p:txBody>
          <a:bodyPr>
            <a:noAutofit/>
          </a:bodyPr>
          <a:lstStyle/>
          <a:p>
            <a:r>
              <a:rPr lang="ja-JP" altLang="ja-JP" sz="4000" b="1" kern="1200" dirty="0">
                <a:solidFill>
                  <a:srgbClr val="000000"/>
                </a:solidFill>
                <a:effectLst/>
                <a:latin typeface="맑은 고딕" panose="020B0503020000020004" pitchFamily="34" charset="-127"/>
                <a:ea typeface="游ゴシック Light" panose="020B0300000000000000" pitchFamily="50" charset="-128"/>
                <a:cs typeface="+mj-cs"/>
              </a:rPr>
              <a:t>ニキビのケア、そして処置</a:t>
            </a:r>
            <a:endParaRPr lang="ko-KR" altLang="en-US" sz="4000" b="1" dirty="0"/>
          </a:p>
        </p:txBody>
      </p:sp>
      <p:sp>
        <p:nvSpPr>
          <p:cNvPr id="18" name="직사각형 17">
            <a:extLst>
              <a:ext uri="{FF2B5EF4-FFF2-40B4-BE49-F238E27FC236}">
                <a16:creationId xmlns:a16="http://schemas.microsoft.com/office/drawing/2014/main" id="{C030BF2E-D819-50CA-3262-CF6AB1C89AE4}"/>
              </a:ext>
            </a:extLst>
          </p:cNvPr>
          <p:cNvSpPr>
            <a:spLocks noChangeArrowheads="1"/>
          </p:cNvSpPr>
          <p:nvPr/>
        </p:nvSpPr>
        <p:spPr bwMode="auto">
          <a:xfrm>
            <a:off x="6842220" y="838063"/>
            <a:ext cx="3041532" cy="523220"/>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800" b="1" dirty="0">
                <a:solidFill>
                  <a:srgbClr val="FF0000"/>
                </a:solidFill>
                <a:latin typeface="Arial" panose="020B0604020202020204" pitchFamily="34" charset="0"/>
                <a:ea typeface="HY울릉도M"/>
                <a:cs typeface="Arial" panose="020B0604020202020204" pitchFamily="34" charset="0"/>
              </a:rPr>
              <a:t>圧出前</a:t>
            </a:r>
            <a:r>
              <a:rPr lang="en-US" altLang="ko-KR" sz="2800" b="1" dirty="0">
                <a:solidFill>
                  <a:srgbClr val="FF0000"/>
                </a:solidFill>
                <a:latin typeface="Arial" panose="020B0604020202020204" pitchFamily="34" charset="0"/>
                <a:ea typeface="HY울릉도M"/>
                <a:cs typeface="Arial" panose="020B0604020202020204" pitchFamily="34" charset="0"/>
              </a:rPr>
              <a:t>/</a:t>
            </a:r>
            <a:r>
              <a:rPr lang="ja-JP" altLang="en-US" sz="2800" b="1" dirty="0">
                <a:solidFill>
                  <a:srgbClr val="FF0000"/>
                </a:solidFill>
                <a:latin typeface="Arial" panose="020B0604020202020204" pitchFamily="34" charset="0"/>
                <a:ea typeface="HY울릉도M"/>
                <a:cs typeface="Arial" panose="020B0604020202020204" pitchFamily="34" charset="0"/>
              </a:rPr>
              <a:t>後ケア</a:t>
            </a:r>
            <a:endParaRPr lang="ko-KR" altLang="en-US" sz="2800" b="1" dirty="0">
              <a:solidFill>
                <a:srgbClr val="FF0000"/>
              </a:solidFill>
              <a:latin typeface="Arial" panose="020B0604020202020204" pitchFamily="34" charset="0"/>
              <a:ea typeface="HY울릉도M"/>
              <a:cs typeface="Arial" panose="020B0604020202020204" pitchFamily="34" charset="0"/>
            </a:endParaRPr>
          </a:p>
        </p:txBody>
      </p:sp>
      <p:grpSp>
        <p:nvGrpSpPr>
          <p:cNvPr id="9" name="グループ化 8">
            <a:extLst>
              <a:ext uri="{FF2B5EF4-FFF2-40B4-BE49-F238E27FC236}">
                <a16:creationId xmlns:a16="http://schemas.microsoft.com/office/drawing/2014/main" id="{0282CB55-35C1-C6BC-E8DD-73D3E29E5CBA}"/>
              </a:ext>
            </a:extLst>
          </p:cNvPr>
          <p:cNvGrpSpPr/>
          <p:nvPr/>
        </p:nvGrpSpPr>
        <p:grpSpPr>
          <a:xfrm>
            <a:off x="1189963" y="5143500"/>
            <a:ext cx="7843731" cy="3376805"/>
            <a:chOff x="590694" y="5143500"/>
            <a:chExt cx="7843731" cy="3376805"/>
          </a:xfrm>
        </p:grpSpPr>
        <p:sp>
          <p:nvSpPr>
            <p:cNvPr id="8" name="사각형: 둥근 모서리 7">
              <a:extLst>
                <a:ext uri="{FF2B5EF4-FFF2-40B4-BE49-F238E27FC236}">
                  <a16:creationId xmlns:a16="http://schemas.microsoft.com/office/drawing/2014/main" id="{1CA9CEB1-667A-55E7-91B0-83E895364D6A}"/>
                </a:ext>
              </a:extLst>
            </p:cNvPr>
            <p:cNvSpPr/>
            <p:nvPr/>
          </p:nvSpPr>
          <p:spPr>
            <a:xfrm>
              <a:off x="590694" y="5143500"/>
              <a:ext cx="7740690" cy="337680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422" name="직사각형 12">
              <a:extLst>
                <a:ext uri="{FF2B5EF4-FFF2-40B4-BE49-F238E27FC236}">
                  <a16:creationId xmlns:a16="http://schemas.microsoft.com/office/drawing/2014/main" id="{2CABBF0B-29F9-AA6D-6977-8FFD0E5B5DD6}"/>
                </a:ext>
              </a:extLst>
            </p:cNvPr>
            <p:cNvSpPr>
              <a:spLocks noChangeArrowheads="1"/>
            </p:cNvSpPr>
            <p:nvPr/>
          </p:nvSpPr>
          <p:spPr bwMode="auto">
            <a:xfrm>
              <a:off x="1204561" y="6938003"/>
              <a:ext cx="41969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14313" indent="-2143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ü"/>
              </a:pPr>
              <a:r>
                <a:rPr lang="ja-JP" altLang="en-US" sz="2800" dirty="0">
                  <a:solidFill>
                    <a:schemeClr val="tx2">
                      <a:lumMod val="50000"/>
                    </a:schemeClr>
                  </a:solidFill>
                </a:rPr>
                <a:t>ニキビ</a:t>
              </a:r>
              <a:r>
                <a:rPr lang="en-US" altLang="ko-KR" sz="2800" dirty="0">
                  <a:solidFill>
                    <a:schemeClr val="tx2">
                      <a:lumMod val="50000"/>
                    </a:schemeClr>
                  </a:solidFill>
                </a:rPr>
                <a:t>/</a:t>
              </a:r>
              <a:r>
                <a:rPr lang="ja-JP" altLang="en-US" sz="2800" dirty="0">
                  <a:solidFill>
                    <a:schemeClr val="tx2">
                      <a:lumMod val="50000"/>
                    </a:schemeClr>
                  </a:solidFill>
                </a:rPr>
                <a:t>アトピー美容液</a:t>
              </a:r>
              <a:endParaRPr lang="ko-KR" altLang="en-US" sz="2800" dirty="0">
                <a:solidFill>
                  <a:schemeClr val="tx2">
                    <a:lumMod val="50000"/>
                  </a:schemeClr>
                </a:solidFill>
              </a:endParaRPr>
            </a:p>
          </p:txBody>
        </p:sp>
        <p:sp>
          <p:nvSpPr>
            <p:cNvPr id="60423" name="직사각형 13">
              <a:extLst>
                <a:ext uri="{FF2B5EF4-FFF2-40B4-BE49-F238E27FC236}">
                  <a16:creationId xmlns:a16="http://schemas.microsoft.com/office/drawing/2014/main" id="{78C3DA5F-3B9C-4449-8160-BAE5A27B2E01}"/>
                </a:ext>
              </a:extLst>
            </p:cNvPr>
            <p:cNvSpPr>
              <a:spLocks noChangeArrowheads="1"/>
            </p:cNvSpPr>
            <p:nvPr/>
          </p:nvSpPr>
          <p:spPr bwMode="auto">
            <a:xfrm>
              <a:off x="1204561" y="7586996"/>
              <a:ext cx="6904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14313" indent="-2143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ü"/>
              </a:pPr>
              <a:r>
                <a:rPr lang="en-US" altLang="ko-KR" sz="2800" dirty="0">
                  <a:solidFill>
                    <a:schemeClr val="tx2">
                      <a:lumMod val="50000"/>
                    </a:schemeClr>
                  </a:solidFill>
                </a:rPr>
                <a:t>pH</a:t>
              </a:r>
              <a:r>
                <a:rPr lang="ja-JP" altLang="en-US" sz="2800" dirty="0">
                  <a:solidFill>
                    <a:schemeClr val="tx2">
                      <a:lumMod val="50000"/>
                    </a:schemeClr>
                  </a:solidFill>
                </a:rPr>
                <a:t>維持、毛穴縮小化粧水</a:t>
              </a:r>
              <a:r>
                <a:rPr lang="en-US" altLang="ko-KR" sz="2800" dirty="0">
                  <a:solidFill>
                    <a:schemeClr val="tx2">
                      <a:lumMod val="50000"/>
                    </a:schemeClr>
                  </a:solidFill>
                </a:rPr>
                <a:t>/</a:t>
              </a:r>
              <a:r>
                <a:rPr lang="ja-JP" altLang="en-US" sz="2800" dirty="0">
                  <a:solidFill>
                    <a:schemeClr val="tx2">
                      <a:lumMod val="50000"/>
                    </a:schemeClr>
                  </a:solidFill>
                </a:rPr>
                <a:t>トナー</a:t>
              </a:r>
              <a:r>
                <a:rPr lang="en-US" altLang="ko-KR" sz="2800" dirty="0">
                  <a:solidFill>
                    <a:schemeClr val="tx2">
                      <a:lumMod val="50000"/>
                    </a:schemeClr>
                  </a:solidFill>
                </a:rPr>
                <a:t>/</a:t>
              </a:r>
              <a:r>
                <a:rPr lang="ja-JP" altLang="en-US" sz="2800" dirty="0">
                  <a:solidFill>
                    <a:schemeClr val="tx2">
                      <a:lumMod val="50000"/>
                    </a:schemeClr>
                  </a:solidFill>
                </a:rPr>
                <a:t>美容液</a:t>
              </a:r>
              <a:endParaRPr lang="ko-KR" altLang="en-US" sz="2800" dirty="0">
                <a:solidFill>
                  <a:schemeClr val="tx2">
                    <a:lumMod val="50000"/>
                  </a:schemeClr>
                </a:solidFill>
              </a:endParaRPr>
            </a:p>
          </p:txBody>
        </p:sp>
        <p:sp>
          <p:nvSpPr>
            <p:cNvPr id="60428" name="직사각형 26">
              <a:extLst>
                <a:ext uri="{FF2B5EF4-FFF2-40B4-BE49-F238E27FC236}">
                  <a16:creationId xmlns:a16="http://schemas.microsoft.com/office/drawing/2014/main" id="{CFE77DA7-968B-B3E2-185D-17F45E430BB8}"/>
                </a:ext>
              </a:extLst>
            </p:cNvPr>
            <p:cNvSpPr>
              <a:spLocks noChangeArrowheads="1"/>
            </p:cNvSpPr>
            <p:nvPr/>
          </p:nvSpPr>
          <p:spPr bwMode="auto">
            <a:xfrm>
              <a:off x="1204561" y="6335868"/>
              <a:ext cx="72298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14313" indent="-2143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ü"/>
              </a:pPr>
              <a:r>
                <a:rPr lang="ja-JP" altLang="en-US" sz="2800" dirty="0">
                  <a:solidFill>
                    <a:schemeClr val="tx2">
                      <a:lumMod val="50000"/>
                    </a:schemeClr>
                  </a:solidFill>
                </a:rPr>
                <a:t>皮脂に代わる美容液</a:t>
              </a:r>
              <a:r>
                <a:rPr lang="en-US" altLang="ko-KR" sz="2800" dirty="0">
                  <a:solidFill>
                    <a:schemeClr val="tx2">
                      <a:lumMod val="50000"/>
                    </a:schemeClr>
                  </a:solidFill>
                </a:rPr>
                <a:t>( </a:t>
              </a:r>
              <a:r>
                <a:rPr lang="ja-JP" altLang="en-US" sz="2800" dirty="0">
                  <a:solidFill>
                    <a:schemeClr val="tx2">
                      <a:lumMod val="50000"/>
                    </a:schemeClr>
                  </a:solidFill>
                </a:rPr>
                <a:t>多くも少なくもなく</a:t>
              </a:r>
              <a:r>
                <a:rPr lang="en-US" altLang="ko-KR" sz="2800" dirty="0">
                  <a:solidFill>
                    <a:schemeClr val="tx2">
                      <a:lumMod val="50000"/>
                    </a:schemeClr>
                  </a:solidFill>
                </a:rPr>
                <a:t>)</a:t>
              </a:r>
              <a:endParaRPr lang="ko-KR" altLang="en-US" sz="2800" dirty="0">
                <a:solidFill>
                  <a:schemeClr val="tx2">
                    <a:lumMod val="50000"/>
                  </a:schemeClr>
                </a:solidFill>
              </a:endParaRPr>
            </a:p>
          </p:txBody>
        </p:sp>
        <p:sp>
          <p:nvSpPr>
            <p:cNvPr id="21" name="TextBox 20">
              <a:extLst>
                <a:ext uri="{FF2B5EF4-FFF2-40B4-BE49-F238E27FC236}">
                  <a16:creationId xmlns:a16="http://schemas.microsoft.com/office/drawing/2014/main" id="{E4F88C3B-94A9-9CEF-1397-4E10913B4ED4}"/>
                </a:ext>
              </a:extLst>
            </p:cNvPr>
            <p:cNvSpPr txBox="1"/>
            <p:nvPr/>
          </p:nvSpPr>
          <p:spPr>
            <a:xfrm>
              <a:off x="1019333" y="5551137"/>
              <a:ext cx="7033578" cy="523220"/>
            </a:xfrm>
            <a:prstGeom prst="rect">
              <a:avLst/>
            </a:prstGeom>
            <a:noFill/>
          </p:spPr>
          <p:txBody>
            <a:bodyPr wrap="square">
              <a:spAutoFit/>
            </a:bodyPr>
            <a:lstStyle/>
            <a:p>
              <a:r>
                <a:rPr lang="ja-JP" altLang="en-US" sz="2800" b="1" dirty="0"/>
                <a:t>ニキビ肌の圧出、そして洗顔後のケア</a:t>
              </a:r>
              <a:endParaRPr lang="ko-KR" altLang="en-US" sz="2800" b="1" dirty="0"/>
            </a:p>
          </p:txBody>
        </p:sp>
      </p:grpSp>
      <p:grpSp>
        <p:nvGrpSpPr>
          <p:cNvPr id="7" name="グループ化 6">
            <a:extLst>
              <a:ext uri="{FF2B5EF4-FFF2-40B4-BE49-F238E27FC236}">
                <a16:creationId xmlns:a16="http://schemas.microsoft.com/office/drawing/2014/main" id="{FF902C7E-1419-9719-82C4-DE86F21297F6}"/>
              </a:ext>
            </a:extLst>
          </p:cNvPr>
          <p:cNvGrpSpPr/>
          <p:nvPr/>
        </p:nvGrpSpPr>
        <p:grpSpPr>
          <a:xfrm>
            <a:off x="1189963" y="2047420"/>
            <a:ext cx="8766654" cy="2490378"/>
            <a:chOff x="1189963" y="2047420"/>
            <a:chExt cx="8766654" cy="2490378"/>
          </a:xfrm>
        </p:grpSpPr>
        <p:sp>
          <p:nvSpPr>
            <p:cNvPr id="60421" name="직사각형 16">
              <a:extLst>
                <a:ext uri="{FF2B5EF4-FFF2-40B4-BE49-F238E27FC236}">
                  <a16:creationId xmlns:a16="http://schemas.microsoft.com/office/drawing/2014/main" id="{A09B77D5-C051-6BE6-37B0-35178C3F67B8}"/>
                </a:ext>
              </a:extLst>
            </p:cNvPr>
            <p:cNvSpPr>
              <a:spLocks noChangeArrowheads="1"/>
            </p:cNvSpPr>
            <p:nvPr/>
          </p:nvSpPr>
          <p:spPr bwMode="auto">
            <a:xfrm>
              <a:off x="1189963" y="3379662"/>
              <a:ext cx="8766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indent="-25717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ü"/>
              </a:pPr>
              <a:r>
                <a:rPr lang="ja-JP" altLang="en-US" sz="2400" b="1" dirty="0">
                  <a:solidFill>
                    <a:srgbClr val="0023BF"/>
                  </a:solidFill>
                </a:rPr>
                <a:t>つぶす前後の消毒</a:t>
              </a:r>
              <a:r>
                <a:rPr lang="en-US" altLang="ko-KR" sz="2400" b="1" dirty="0">
                  <a:solidFill>
                    <a:srgbClr val="0023BF"/>
                  </a:solidFill>
                </a:rPr>
                <a:t>/</a:t>
              </a:r>
              <a:r>
                <a:rPr lang="ja-JP" altLang="en-US" sz="2400" b="1" dirty="0">
                  <a:solidFill>
                    <a:srgbClr val="0023BF"/>
                  </a:solidFill>
                </a:rPr>
                <a:t>清潔</a:t>
              </a:r>
              <a:r>
                <a:rPr lang="en-US" altLang="ko-KR" sz="2400" b="1" dirty="0">
                  <a:solidFill>
                    <a:srgbClr val="0023BF"/>
                  </a:solidFill>
                </a:rPr>
                <a:t>,</a:t>
              </a:r>
              <a:r>
                <a:rPr lang="ja-JP" altLang="en-US" sz="2400" b="1" dirty="0">
                  <a:solidFill>
                    <a:srgbClr val="0023BF"/>
                  </a:solidFill>
                </a:rPr>
                <a:t>感染防止</a:t>
              </a:r>
              <a:r>
                <a:rPr lang="en-US" altLang="ko-KR" sz="2400" b="1" dirty="0">
                  <a:solidFill>
                    <a:srgbClr val="0023BF"/>
                  </a:solidFill>
                </a:rPr>
                <a:t>,</a:t>
              </a:r>
              <a:r>
                <a:rPr lang="ja-JP" altLang="en-US" sz="2400" b="1" dirty="0">
                  <a:solidFill>
                    <a:srgbClr val="0023BF"/>
                  </a:solidFill>
                </a:rPr>
                <a:t>顔と手</a:t>
              </a:r>
              <a:r>
                <a:rPr lang="en-US" altLang="ja-JP" sz="2400" b="1" dirty="0">
                  <a:solidFill>
                    <a:srgbClr val="0023BF"/>
                  </a:solidFill>
                </a:rPr>
                <a:t>,</a:t>
              </a:r>
              <a:r>
                <a:rPr lang="ja-JP" altLang="en-US" sz="2400" b="1" dirty="0">
                  <a:solidFill>
                    <a:srgbClr val="0023BF"/>
                  </a:solidFill>
                </a:rPr>
                <a:t>すべての消毒が必須</a:t>
              </a:r>
              <a:endParaRPr lang="ko-KR" altLang="en-US" sz="2400" b="1" dirty="0">
                <a:solidFill>
                  <a:srgbClr val="0023BF"/>
                </a:solidFill>
              </a:endParaRPr>
            </a:p>
          </p:txBody>
        </p:sp>
        <p:sp>
          <p:nvSpPr>
            <p:cNvPr id="60432" name="직사각형 29">
              <a:extLst>
                <a:ext uri="{FF2B5EF4-FFF2-40B4-BE49-F238E27FC236}">
                  <a16:creationId xmlns:a16="http://schemas.microsoft.com/office/drawing/2014/main" id="{3FA74FAC-623C-9F2B-4CF5-175A9784A604}"/>
                </a:ext>
              </a:extLst>
            </p:cNvPr>
            <p:cNvSpPr>
              <a:spLocks noChangeArrowheads="1"/>
            </p:cNvSpPr>
            <p:nvPr/>
          </p:nvSpPr>
          <p:spPr bwMode="auto">
            <a:xfrm>
              <a:off x="1223829" y="4106911"/>
              <a:ext cx="59868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ü"/>
              </a:pPr>
              <a:r>
                <a:rPr lang="ja-JP" altLang="en-US" sz="2200" b="1" dirty="0">
                  <a:solidFill>
                    <a:srgbClr val="525252"/>
                  </a:solidFill>
                </a:rPr>
                <a:t>頻繁に手でさわらない</a:t>
              </a:r>
              <a:r>
                <a:rPr lang="en-US" altLang="ko-KR" sz="2200" b="1" dirty="0">
                  <a:solidFill>
                    <a:srgbClr val="525252"/>
                  </a:solidFill>
                </a:rPr>
                <a:t>(</a:t>
              </a:r>
              <a:r>
                <a:rPr lang="ja-JP" altLang="en-US" sz="2200" b="1" dirty="0">
                  <a:solidFill>
                    <a:srgbClr val="525252"/>
                  </a:solidFill>
                </a:rPr>
                <a:t>ひっかいてつぶす</a:t>
              </a:r>
              <a:r>
                <a:rPr lang="en-US" altLang="ko-KR" sz="2200" b="1" dirty="0">
                  <a:solidFill>
                    <a:srgbClr val="525252"/>
                  </a:solidFill>
                </a:rPr>
                <a:t>)</a:t>
              </a:r>
              <a:endParaRPr lang="ko-KR" altLang="en-US" sz="2200" b="1" dirty="0">
                <a:solidFill>
                  <a:srgbClr val="525252"/>
                </a:solidFill>
              </a:endParaRPr>
            </a:p>
          </p:txBody>
        </p:sp>
        <p:sp>
          <p:nvSpPr>
            <p:cNvPr id="19" name="직사각형 29">
              <a:extLst>
                <a:ext uri="{FF2B5EF4-FFF2-40B4-BE49-F238E27FC236}">
                  <a16:creationId xmlns:a16="http://schemas.microsoft.com/office/drawing/2014/main" id="{7A252373-8788-B20C-CE79-7C12BE9A761B}"/>
                </a:ext>
              </a:extLst>
            </p:cNvPr>
            <p:cNvSpPr>
              <a:spLocks noChangeArrowheads="1"/>
            </p:cNvSpPr>
            <p:nvPr/>
          </p:nvSpPr>
          <p:spPr bwMode="auto">
            <a:xfrm>
              <a:off x="1189963" y="2692611"/>
              <a:ext cx="80853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ü"/>
              </a:pPr>
              <a:r>
                <a:rPr lang="ko-KR" altLang="en-US" sz="2400" b="1" dirty="0">
                  <a:solidFill>
                    <a:srgbClr val="525252"/>
                  </a:solidFill>
                </a:rPr>
                <a:t> </a:t>
              </a:r>
              <a:r>
                <a:rPr lang="ja-JP" altLang="en-US" sz="2400" b="1" dirty="0">
                  <a:solidFill>
                    <a:srgbClr val="525252"/>
                  </a:solidFill>
                </a:rPr>
                <a:t>つぶす途中で再感染しない衛生管理の徹底</a:t>
              </a:r>
              <a:endParaRPr lang="ko-KR" altLang="en-US" sz="2400" b="1" dirty="0">
                <a:solidFill>
                  <a:srgbClr val="525252"/>
                </a:solidFill>
              </a:endParaRPr>
            </a:p>
          </p:txBody>
        </p:sp>
        <p:sp>
          <p:nvSpPr>
            <p:cNvPr id="22" name="직사각형 29">
              <a:extLst>
                <a:ext uri="{FF2B5EF4-FFF2-40B4-BE49-F238E27FC236}">
                  <a16:creationId xmlns:a16="http://schemas.microsoft.com/office/drawing/2014/main" id="{701E0868-EA74-BB20-8A05-912B2B512583}"/>
                </a:ext>
              </a:extLst>
            </p:cNvPr>
            <p:cNvSpPr>
              <a:spLocks noChangeArrowheads="1"/>
            </p:cNvSpPr>
            <p:nvPr/>
          </p:nvSpPr>
          <p:spPr bwMode="auto">
            <a:xfrm>
              <a:off x="1189963" y="2047420"/>
              <a:ext cx="7292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ü"/>
              </a:pPr>
              <a:r>
                <a:rPr lang="ko-KR" altLang="en-US" sz="2800" b="1" dirty="0">
                  <a:solidFill>
                    <a:srgbClr val="525252"/>
                  </a:solidFill>
                </a:rPr>
                <a:t> </a:t>
              </a:r>
              <a:r>
                <a:rPr lang="ja-JP" altLang="en-US" sz="2800" b="1" dirty="0">
                  <a:solidFill>
                    <a:srgbClr val="FF0000"/>
                  </a:solidFill>
                </a:rPr>
                <a:t>手でつぶすのは禁止。</a:t>
              </a:r>
              <a:r>
                <a:rPr lang="ja-JP" altLang="en-US" sz="2800" b="1" dirty="0">
                  <a:solidFill>
                    <a:srgbClr val="0B02BE"/>
                  </a:solidFill>
                </a:rPr>
                <a:t>衛生的な道具</a:t>
              </a:r>
              <a:r>
                <a:rPr lang="en-US" altLang="ko-KR" sz="2800" b="1" dirty="0">
                  <a:solidFill>
                    <a:srgbClr val="0B02BE"/>
                  </a:solidFill>
                </a:rPr>
                <a:t>(</a:t>
              </a:r>
              <a:r>
                <a:rPr lang="ja-JP" altLang="en-US" sz="2800" b="1" dirty="0">
                  <a:solidFill>
                    <a:srgbClr val="0B02BE"/>
                  </a:solidFill>
                </a:rPr>
                <a:t>綿棒</a:t>
              </a:r>
              <a:r>
                <a:rPr lang="en-US" altLang="ko-KR" sz="2800" b="1" dirty="0">
                  <a:solidFill>
                    <a:srgbClr val="0B02BE"/>
                  </a:solidFill>
                </a:rPr>
                <a:t>)</a:t>
              </a:r>
              <a:endParaRPr lang="ko-KR" altLang="en-US" sz="2800" b="1" dirty="0">
                <a:solidFill>
                  <a:srgbClr val="0B02BE"/>
                </a:solidFill>
              </a:endParaRPr>
            </a:p>
          </p:txBody>
        </p:sp>
      </p:grpSp>
      <p:pic>
        <p:nvPicPr>
          <p:cNvPr id="3" name="여드름 압출법">
            <a:hlinkClick r:id="" action="ppaction://media"/>
            <a:extLst>
              <a:ext uri="{FF2B5EF4-FFF2-40B4-BE49-F238E27FC236}">
                <a16:creationId xmlns:a16="http://schemas.microsoft.com/office/drawing/2014/main" id="{1EE5DA5B-857D-5F04-8260-9086630238D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72264" y="1170221"/>
            <a:ext cx="5986805" cy="3367577"/>
          </a:xfrm>
          <a:prstGeom prst="rect">
            <a:avLst/>
          </a:prstGeom>
        </p:spPr>
      </p:pic>
      <p:pic>
        <p:nvPicPr>
          <p:cNvPr id="4" name="여드름 소독">
            <a:hlinkClick r:id="" action="ppaction://media"/>
            <a:extLst>
              <a:ext uri="{FF2B5EF4-FFF2-40B4-BE49-F238E27FC236}">
                <a16:creationId xmlns:a16="http://schemas.microsoft.com/office/drawing/2014/main" id="{8F0A69A5-FA26-EAEC-DEE4-C8BD0298F52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987913" y="4950754"/>
            <a:ext cx="6018101" cy="3385182"/>
          </a:xfrm>
          <a:prstGeom prst="rect">
            <a:avLst/>
          </a:prstGeom>
        </p:spPr>
      </p:pic>
      <p:sp>
        <p:nvSpPr>
          <p:cNvPr id="6" name="TextBox 5">
            <a:extLst>
              <a:ext uri="{FF2B5EF4-FFF2-40B4-BE49-F238E27FC236}">
                <a16:creationId xmlns:a16="http://schemas.microsoft.com/office/drawing/2014/main" id="{D3455193-4FA9-096D-DD47-15F8AD307B0B}"/>
              </a:ext>
            </a:extLst>
          </p:cNvPr>
          <p:cNvSpPr txBox="1"/>
          <p:nvPr/>
        </p:nvSpPr>
        <p:spPr>
          <a:xfrm>
            <a:off x="1464809" y="9207356"/>
            <a:ext cx="13915867" cy="461665"/>
          </a:xfrm>
          <a:prstGeom prst="rect">
            <a:avLst/>
          </a:prstGeom>
          <a:noFill/>
        </p:spPr>
        <p:txBody>
          <a:bodyPr wrap="square">
            <a:spAutoFit/>
          </a:bodyPr>
          <a:lstStyle/>
          <a:p>
            <a:r>
              <a:rPr lang="ja-JP" altLang="en-US" sz="2400" dirty="0"/>
              <a:t>ニキビがひどい場合はお近くの皮膚科で専門的な処置を行うことが望ましい。</a:t>
            </a:r>
            <a:endParaRPr lang="ko-KR" altLang="en-US" sz="2400" dirty="0"/>
          </a:p>
        </p:txBody>
      </p:sp>
    </p:spTree>
    <p:extLst>
      <p:ext uri="{BB962C8B-B14F-4D97-AF65-F5344CB8AC3E}">
        <p14:creationId xmlns:p14="http://schemas.microsoft.com/office/powerpoint/2010/main" val="1743275681"/>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video>
              <p:cMediaNode vol="80000">
                <p:cTn id="3"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 y="1303890"/>
            <a:ext cx="18288000" cy="3908891"/>
          </a:xfrm>
          <a:prstGeom prst="rect">
            <a:avLst/>
          </a:prstGeom>
          <a:noFill/>
        </p:spPr>
        <p:txBody>
          <a:bodyPr wrap="square" rtlCol="0" anchor="t">
            <a:spAutoFit/>
          </a:bodyPr>
          <a:lstStyle/>
          <a:p>
            <a:pPr lvl="4"/>
            <a:r>
              <a:rPr lang="en-US" sz="24801" b="1" dirty="0">
                <a:solidFill>
                  <a:srgbClr val="000000"/>
                </a:solidFill>
                <a:latin typeface="+mn-ea"/>
                <a:cs typeface="Open Sans SemiBold" pitchFamily="34" charset="0"/>
              </a:rPr>
              <a:t>THANK</a:t>
            </a:r>
            <a:endParaRPr lang="en-US" b="1" dirty="0">
              <a:latin typeface="+mn-ea"/>
            </a:endParaRPr>
          </a:p>
        </p:txBody>
      </p:sp>
      <p:sp>
        <p:nvSpPr>
          <p:cNvPr id="4" name="Object 4"/>
          <p:cNvSpPr txBox="1"/>
          <p:nvPr/>
        </p:nvSpPr>
        <p:spPr>
          <a:xfrm>
            <a:off x="8926285" y="4964934"/>
            <a:ext cx="9361713" cy="3908891"/>
          </a:xfrm>
          <a:prstGeom prst="rect">
            <a:avLst/>
          </a:prstGeom>
          <a:noFill/>
        </p:spPr>
        <p:txBody>
          <a:bodyPr wrap="square" rtlCol="0" anchor="t">
            <a:spAutoFit/>
          </a:bodyPr>
          <a:lstStyle/>
          <a:p>
            <a:r>
              <a:rPr lang="en-US" sz="24801" b="1" dirty="0">
                <a:solidFill>
                  <a:srgbClr val="000000"/>
                </a:solidFill>
                <a:latin typeface="+mn-ea"/>
                <a:cs typeface="Open Sans SemiBold" pitchFamily="34" charset="0"/>
              </a:rPr>
              <a:t>YOU</a:t>
            </a:r>
            <a:endParaRPr lang="en-US" b="1" dirty="0">
              <a:latin typeface="+mn-ea"/>
            </a:endParaRPr>
          </a:p>
        </p:txBody>
      </p:sp>
    </p:spTree>
    <p:extLst>
      <p:ext uri="{BB962C8B-B14F-4D97-AF65-F5344CB8AC3E}">
        <p14:creationId xmlns:p14="http://schemas.microsoft.com/office/powerpoint/2010/main" val="2283103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직사각형 7">
            <a:extLst>
              <a:ext uri="{FF2B5EF4-FFF2-40B4-BE49-F238E27FC236}">
                <a16:creationId xmlns:a16="http://schemas.microsoft.com/office/drawing/2014/main" id="{1C06BD20-9C00-2438-D345-0EEEA418F6B1}"/>
              </a:ext>
            </a:extLst>
          </p:cNvPr>
          <p:cNvSpPr>
            <a:spLocks noChangeArrowheads="1"/>
          </p:cNvSpPr>
          <p:nvPr/>
        </p:nvSpPr>
        <p:spPr bwMode="auto">
          <a:xfrm>
            <a:off x="5965415" y="2504299"/>
            <a:ext cx="6346720" cy="183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361950" indent="-361950">
              <a:lnSpc>
                <a:spcPct val="150000"/>
              </a:lnSpc>
              <a:spcBef>
                <a:spcPct val="20000"/>
              </a:spcBef>
              <a:buFont typeface="Wingdings" panose="05000000000000000000" pitchFamily="2" charset="2"/>
              <a:buChar char="ü"/>
            </a:pPr>
            <a:r>
              <a:rPr lang="ja-JP" altLang="en-US" sz="2400" dirty="0">
                <a:solidFill>
                  <a:srgbClr val="000000"/>
                </a:solidFill>
                <a:latin typeface="Arial" panose="020B0604020202020204" pitchFamily="34" charset="0"/>
                <a:ea typeface="HY울릉도M"/>
                <a:cs typeface="Arial" panose="020B0604020202020204" pitchFamily="34" charset="0"/>
              </a:rPr>
              <a:t>ニキビとは</a:t>
            </a:r>
            <a:r>
              <a:rPr lang="en-US" altLang="ko-KR" sz="2400" dirty="0">
                <a:solidFill>
                  <a:srgbClr val="000000"/>
                </a:solidFill>
                <a:latin typeface="Arial" panose="020B0604020202020204" pitchFamily="34" charset="0"/>
                <a:ea typeface="HY울릉도M"/>
                <a:cs typeface="Arial" panose="020B0604020202020204" pitchFamily="34" charset="0"/>
              </a:rPr>
              <a:t>?</a:t>
            </a:r>
            <a:r>
              <a:rPr lang="ko-KR" altLang="en-US" sz="2400" dirty="0">
                <a:solidFill>
                  <a:srgbClr val="000000"/>
                </a:solidFill>
                <a:latin typeface="Arial" panose="020B0604020202020204" pitchFamily="34" charset="0"/>
                <a:ea typeface="HY울릉도M"/>
                <a:cs typeface="Arial" panose="020B0604020202020204" pitchFamily="34" charset="0"/>
              </a:rPr>
              <a:t> </a:t>
            </a:r>
            <a:r>
              <a:rPr lang="ja-JP" altLang="en-US" sz="2400" dirty="0">
                <a:solidFill>
                  <a:srgbClr val="000000"/>
                </a:solidFill>
                <a:latin typeface="Arial" panose="020B0604020202020204" pitchFamily="34" charset="0"/>
                <a:ea typeface="HY울릉도M"/>
                <a:cs typeface="Arial" panose="020B0604020202020204" pitchFamily="34" charset="0"/>
              </a:rPr>
              <a:t>毛穴に位置する、</a:t>
            </a:r>
            <a:endParaRPr lang="en-US" altLang="ja-JP" sz="2400" dirty="0">
              <a:solidFill>
                <a:srgbClr val="000000"/>
              </a:solidFill>
              <a:latin typeface="Arial" panose="020B0604020202020204" pitchFamily="34" charset="0"/>
              <a:ea typeface="HY울릉도M"/>
              <a:cs typeface="Arial" panose="020B0604020202020204" pitchFamily="34" charset="0"/>
            </a:endParaRPr>
          </a:p>
          <a:p>
            <a:pPr marL="0" indent="0">
              <a:lnSpc>
                <a:spcPct val="150000"/>
              </a:lnSpc>
              <a:spcBef>
                <a:spcPct val="20000"/>
              </a:spcBef>
            </a:pPr>
            <a:r>
              <a:rPr lang="ja-JP" altLang="en-US" sz="2400" b="1" dirty="0">
                <a:solidFill>
                  <a:srgbClr val="FF0000"/>
                </a:solidFill>
                <a:latin typeface="Arial" panose="020B0604020202020204" pitchFamily="34" charset="0"/>
                <a:ea typeface="HY울릉도M"/>
                <a:cs typeface="Arial" panose="020B0604020202020204" pitchFamily="34" charset="0"/>
              </a:rPr>
              <a:t>　毛嚢とつながっている皮脂腺に起こる</a:t>
            </a:r>
            <a:endParaRPr lang="en-US" altLang="ja-JP" sz="2400" b="1" dirty="0">
              <a:solidFill>
                <a:srgbClr val="FF0000"/>
              </a:solidFill>
              <a:latin typeface="Arial" panose="020B0604020202020204" pitchFamily="34" charset="0"/>
              <a:ea typeface="HY울릉도M"/>
              <a:cs typeface="Arial" panose="020B0604020202020204" pitchFamily="34" charset="0"/>
            </a:endParaRPr>
          </a:p>
          <a:p>
            <a:pPr marL="0" indent="0">
              <a:lnSpc>
                <a:spcPct val="150000"/>
              </a:lnSpc>
              <a:spcBef>
                <a:spcPct val="20000"/>
              </a:spcBef>
            </a:pPr>
            <a:r>
              <a:rPr lang="ja-JP" altLang="en-US" sz="2400" b="1" dirty="0">
                <a:solidFill>
                  <a:srgbClr val="FF0000"/>
                </a:solidFill>
                <a:latin typeface="Arial" panose="020B0604020202020204" pitchFamily="34" charset="0"/>
                <a:ea typeface="HY울릉도M"/>
                <a:cs typeface="Arial" panose="020B0604020202020204" pitchFamily="34" charset="0"/>
              </a:rPr>
              <a:t>　慢性炎症性疾患</a:t>
            </a:r>
            <a:r>
              <a:rPr lang="ja-JP" altLang="en-US" sz="2400" b="1" dirty="0">
                <a:solidFill>
                  <a:srgbClr val="000000"/>
                </a:solidFill>
                <a:latin typeface="Arial" panose="020B0604020202020204" pitchFamily="34" charset="0"/>
                <a:ea typeface="HY울릉도M"/>
                <a:cs typeface="Arial" panose="020B0604020202020204" pitchFamily="34" charset="0"/>
              </a:rPr>
              <a:t>。</a:t>
            </a:r>
            <a:endParaRPr lang="en-US" altLang="ko-KR" sz="2400" dirty="0">
              <a:solidFill>
                <a:srgbClr val="000000"/>
              </a:solidFill>
              <a:latin typeface="Arial" panose="020B0604020202020204" pitchFamily="34" charset="0"/>
              <a:ea typeface="HY울릉도M"/>
              <a:cs typeface="Arial" panose="020B0604020202020204" pitchFamily="34" charset="0"/>
            </a:endParaRPr>
          </a:p>
        </p:txBody>
      </p:sp>
      <p:sp>
        <p:nvSpPr>
          <p:cNvPr id="2" name="제목 1">
            <a:extLst>
              <a:ext uri="{FF2B5EF4-FFF2-40B4-BE49-F238E27FC236}">
                <a16:creationId xmlns:a16="http://schemas.microsoft.com/office/drawing/2014/main" id="{4D972EFA-D6E0-7480-84BC-8B5EB866A358}"/>
              </a:ext>
            </a:extLst>
          </p:cNvPr>
          <p:cNvSpPr>
            <a:spLocks noGrp="1"/>
          </p:cNvSpPr>
          <p:nvPr>
            <p:ph type="title"/>
          </p:nvPr>
        </p:nvSpPr>
        <p:spPr>
          <a:xfrm>
            <a:off x="1151069" y="324641"/>
            <a:ext cx="5715243" cy="1044611"/>
          </a:xfrm>
        </p:spPr>
        <p:txBody>
          <a:bodyPr>
            <a:noAutofit/>
          </a:bodyPr>
          <a:lstStyle/>
          <a:p>
            <a:pPr algn="ctr"/>
            <a:r>
              <a:rPr lang="ja-JP" altLang="en-US" sz="4800" b="1" dirty="0"/>
              <a:t>ニキビへの理解</a:t>
            </a:r>
            <a:endParaRPr lang="ko-KR" altLang="en-US" sz="4800" b="1" dirty="0"/>
          </a:p>
        </p:txBody>
      </p:sp>
      <p:sp>
        <p:nvSpPr>
          <p:cNvPr id="37898" name="직사각형 1">
            <a:extLst>
              <a:ext uri="{FF2B5EF4-FFF2-40B4-BE49-F238E27FC236}">
                <a16:creationId xmlns:a16="http://schemas.microsoft.com/office/drawing/2014/main" id="{B6CF7864-AF88-67B3-0101-02F6747B8A28}"/>
              </a:ext>
            </a:extLst>
          </p:cNvPr>
          <p:cNvSpPr>
            <a:spLocks noChangeArrowheads="1"/>
          </p:cNvSpPr>
          <p:nvPr/>
        </p:nvSpPr>
        <p:spPr bwMode="auto">
          <a:xfrm>
            <a:off x="1830549" y="1315045"/>
            <a:ext cx="12714340" cy="646331"/>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3600" b="1" dirty="0">
                <a:solidFill>
                  <a:srgbClr val="000000"/>
                </a:solidFill>
              </a:rPr>
              <a:t>ニキビは毛嚢の皮脂腺にできる</a:t>
            </a:r>
            <a:r>
              <a:rPr lang="ko-KR" altLang="en-US" sz="3600" b="1" dirty="0"/>
              <a:t> </a:t>
            </a:r>
            <a:r>
              <a:rPr lang="ja-JP" altLang="en-US" sz="3600" b="1" dirty="0">
                <a:solidFill>
                  <a:srgbClr val="FF0000"/>
                </a:solidFill>
              </a:rPr>
              <a:t>炎症性疾患</a:t>
            </a:r>
            <a:r>
              <a:rPr lang="en-US" altLang="ko-KR" sz="2400" b="1" dirty="0">
                <a:solidFill>
                  <a:srgbClr val="000000"/>
                </a:solidFill>
              </a:rPr>
              <a:t>…WHO </a:t>
            </a:r>
            <a:r>
              <a:rPr lang="ja-JP" altLang="en-US" sz="2400" b="1" dirty="0">
                <a:solidFill>
                  <a:srgbClr val="000000"/>
                </a:solidFill>
              </a:rPr>
              <a:t>基準</a:t>
            </a:r>
            <a:endParaRPr lang="ko-KR" altLang="en-US" sz="3600" b="1" dirty="0">
              <a:solidFill>
                <a:srgbClr val="000000"/>
              </a:solidFill>
            </a:endParaRPr>
          </a:p>
        </p:txBody>
      </p:sp>
      <p:sp>
        <p:nvSpPr>
          <p:cNvPr id="9" name="TextBox 8">
            <a:extLst>
              <a:ext uri="{FF2B5EF4-FFF2-40B4-BE49-F238E27FC236}">
                <a16:creationId xmlns:a16="http://schemas.microsoft.com/office/drawing/2014/main" id="{BA0BD221-6C98-0DCD-10D8-4A72EE557CD6}"/>
              </a:ext>
            </a:extLst>
          </p:cNvPr>
          <p:cNvSpPr txBox="1"/>
          <p:nvPr/>
        </p:nvSpPr>
        <p:spPr>
          <a:xfrm>
            <a:off x="5992067" y="4918298"/>
            <a:ext cx="5757669" cy="1131335"/>
          </a:xfrm>
          <a:prstGeom prst="rect">
            <a:avLst/>
          </a:prstGeom>
          <a:noFill/>
        </p:spPr>
        <p:txBody>
          <a:bodyPr wrap="square">
            <a:spAutoFit/>
          </a:bodyPr>
          <a:lstStyle/>
          <a:p>
            <a:pPr marL="361950" indent="-361950">
              <a:lnSpc>
                <a:spcPct val="150000"/>
              </a:lnSpc>
              <a:spcBef>
                <a:spcPct val="20000"/>
              </a:spcBef>
              <a:buFont typeface="Wingdings" panose="05000000000000000000" pitchFamily="2" charset="2"/>
              <a:buChar char="ü"/>
            </a:pPr>
            <a:r>
              <a:rPr lang="ja-JP" altLang="en-US" sz="2400" dirty="0">
                <a:solidFill>
                  <a:srgbClr val="000000"/>
                </a:solidFill>
                <a:latin typeface="Arial" panose="020B0604020202020204" pitchFamily="34" charset="0"/>
                <a:ea typeface="HY울릉도M"/>
                <a:cs typeface="Arial" panose="020B0604020202020204" pitchFamily="34" charset="0"/>
              </a:rPr>
              <a:t>主に、</a:t>
            </a:r>
            <a:r>
              <a:rPr lang="ja-JP" altLang="en-US" sz="2400" b="1" dirty="0">
                <a:solidFill>
                  <a:srgbClr val="FF0000"/>
                </a:solidFill>
                <a:latin typeface="Arial" panose="020B0604020202020204" pitchFamily="34" charset="0"/>
                <a:ea typeface="HY울릉도M"/>
                <a:cs typeface="Arial" panose="020B0604020202020204" pitchFamily="34" charset="0"/>
              </a:rPr>
              <a:t>顔</a:t>
            </a:r>
            <a:r>
              <a:rPr lang="en-US" altLang="ko-KR" sz="2400" b="1" dirty="0">
                <a:solidFill>
                  <a:srgbClr val="FF0000"/>
                </a:solidFill>
                <a:latin typeface="Arial" panose="020B0604020202020204" pitchFamily="34" charset="0"/>
                <a:ea typeface="HY울릉도M"/>
                <a:cs typeface="Arial" panose="020B0604020202020204" pitchFamily="34" charset="0"/>
              </a:rPr>
              <a:t>(</a:t>
            </a:r>
            <a:r>
              <a:rPr lang="ja-JP" altLang="en-US" sz="2400" b="1" dirty="0">
                <a:solidFill>
                  <a:srgbClr val="FF0000"/>
                </a:solidFill>
                <a:latin typeface="Arial" panose="020B0604020202020204" pitchFamily="34" charset="0"/>
                <a:ea typeface="HY울릉도M"/>
                <a:cs typeface="Arial" panose="020B0604020202020204" pitchFamily="34" charset="0"/>
              </a:rPr>
              <a:t>おでこ</a:t>
            </a:r>
            <a:r>
              <a:rPr lang="en-US" altLang="ko-KR" sz="2400" b="1" dirty="0">
                <a:solidFill>
                  <a:srgbClr val="FF0000"/>
                </a:solidFill>
                <a:latin typeface="Arial" panose="020B0604020202020204" pitchFamily="34" charset="0"/>
                <a:ea typeface="HY울릉도M"/>
                <a:cs typeface="Arial" panose="020B0604020202020204" pitchFamily="34" charset="0"/>
              </a:rPr>
              <a:t>,</a:t>
            </a:r>
            <a:r>
              <a:rPr lang="ja-JP" altLang="en-US" sz="2400" b="1" dirty="0">
                <a:solidFill>
                  <a:srgbClr val="FF0000"/>
                </a:solidFill>
                <a:latin typeface="Arial" panose="020B0604020202020204" pitchFamily="34" charset="0"/>
                <a:ea typeface="HY울릉도M"/>
                <a:cs typeface="Arial" panose="020B0604020202020204" pitchFamily="34" charset="0"/>
              </a:rPr>
              <a:t>鼻</a:t>
            </a:r>
            <a:r>
              <a:rPr lang="en-US" altLang="ko-KR" sz="2400" b="1" dirty="0">
                <a:solidFill>
                  <a:srgbClr val="FF0000"/>
                </a:solidFill>
                <a:latin typeface="Arial" panose="020B0604020202020204" pitchFamily="34" charset="0"/>
                <a:ea typeface="HY울릉도M"/>
                <a:cs typeface="Arial" panose="020B0604020202020204" pitchFamily="34" charset="0"/>
              </a:rPr>
              <a:t>,</a:t>
            </a:r>
            <a:r>
              <a:rPr lang="ja-JP" altLang="en-US" sz="2400" b="1" dirty="0">
                <a:solidFill>
                  <a:srgbClr val="FF0000"/>
                </a:solidFill>
                <a:latin typeface="Arial" panose="020B0604020202020204" pitchFamily="34" charset="0"/>
                <a:ea typeface="HY울릉도M"/>
                <a:cs typeface="Arial" panose="020B0604020202020204" pitchFamily="34" charset="0"/>
              </a:rPr>
              <a:t>頬</a:t>
            </a:r>
            <a:r>
              <a:rPr lang="en-US" altLang="ko-KR" sz="2400" b="1" dirty="0">
                <a:solidFill>
                  <a:srgbClr val="FF0000"/>
                </a:solidFill>
                <a:latin typeface="Arial" panose="020B0604020202020204" pitchFamily="34" charset="0"/>
                <a:ea typeface="HY울릉도M"/>
                <a:cs typeface="Arial" panose="020B0604020202020204" pitchFamily="34" charset="0"/>
              </a:rPr>
              <a:t>), </a:t>
            </a:r>
            <a:r>
              <a:rPr lang="ja-JP" altLang="en-US" sz="2400" b="1" dirty="0">
                <a:solidFill>
                  <a:srgbClr val="FF0000"/>
                </a:solidFill>
                <a:latin typeface="Arial" panose="020B0604020202020204" pitchFamily="34" charset="0"/>
                <a:ea typeface="HY울릉도M"/>
                <a:cs typeface="Arial" panose="020B0604020202020204" pitchFamily="34" charset="0"/>
              </a:rPr>
              <a:t>首</a:t>
            </a:r>
            <a:r>
              <a:rPr lang="en-US" altLang="ko-KR" sz="2400" b="1" dirty="0">
                <a:solidFill>
                  <a:srgbClr val="FF0000"/>
                </a:solidFill>
                <a:latin typeface="Arial" panose="020B0604020202020204" pitchFamily="34" charset="0"/>
                <a:ea typeface="HY울릉도M"/>
                <a:cs typeface="Arial" panose="020B0604020202020204" pitchFamily="34" charset="0"/>
              </a:rPr>
              <a:t>,</a:t>
            </a:r>
            <a:r>
              <a:rPr lang="ja-JP" altLang="en-US" sz="2400" b="1" dirty="0">
                <a:solidFill>
                  <a:srgbClr val="FF0000"/>
                </a:solidFill>
                <a:latin typeface="Arial" panose="020B0604020202020204" pitchFamily="34" charset="0"/>
                <a:ea typeface="HY울릉도M"/>
                <a:cs typeface="Arial" panose="020B0604020202020204" pitchFamily="34" charset="0"/>
              </a:rPr>
              <a:t>胸</a:t>
            </a:r>
            <a:r>
              <a:rPr lang="en-US" altLang="ko-KR" sz="2400" b="1" dirty="0">
                <a:solidFill>
                  <a:srgbClr val="FF0000"/>
                </a:solidFill>
                <a:latin typeface="Arial" panose="020B0604020202020204" pitchFamily="34" charset="0"/>
                <a:ea typeface="HY울릉도M"/>
                <a:cs typeface="Arial" panose="020B0604020202020204" pitchFamily="34" charset="0"/>
              </a:rPr>
              <a:t>,</a:t>
            </a:r>
            <a:r>
              <a:rPr lang="ja-JP" altLang="en-US" sz="2400" b="1" dirty="0">
                <a:solidFill>
                  <a:srgbClr val="FF0000"/>
                </a:solidFill>
                <a:latin typeface="Arial" panose="020B0604020202020204" pitchFamily="34" charset="0"/>
                <a:ea typeface="HY울릉도M"/>
                <a:cs typeface="Arial" panose="020B0604020202020204" pitchFamily="34" charset="0"/>
              </a:rPr>
              <a:t>背中</a:t>
            </a:r>
            <a:r>
              <a:rPr lang="ja-JP" altLang="en-US" sz="2400" dirty="0">
                <a:solidFill>
                  <a:srgbClr val="000000"/>
                </a:solidFill>
                <a:latin typeface="Arial" panose="020B0604020202020204" pitchFamily="34" charset="0"/>
                <a:ea typeface="HY울릉도M"/>
                <a:cs typeface="Arial" panose="020B0604020202020204" pitchFamily="34" charset="0"/>
              </a:rPr>
              <a:t>のような油分が比較的多い部分にできる。</a:t>
            </a:r>
            <a:endParaRPr lang="en-US" altLang="ko-KR" sz="2400" dirty="0">
              <a:solidFill>
                <a:srgbClr val="000000"/>
              </a:solidFill>
              <a:latin typeface="Arial" panose="020B0604020202020204" pitchFamily="34" charset="0"/>
              <a:ea typeface="HY울릉도M"/>
              <a:cs typeface="Arial" panose="020B0604020202020204" pitchFamily="34" charset="0"/>
            </a:endParaRPr>
          </a:p>
        </p:txBody>
      </p:sp>
      <p:sp>
        <p:nvSpPr>
          <p:cNvPr id="11" name="TextBox 10">
            <a:extLst>
              <a:ext uri="{FF2B5EF4-FFF2-40B4-BE49-F238E27FC236}">
                <a16:creationId xmlns:a16="http://schemas.microsoft.com/office/drawing/2014/main" id="{A6C93B17-5C76-CF2D-E4FD-329C0A9C8183}"/>
              </a:ext>
            </a:extLst>
          </p:cNvPr>
          <p:cNvSpPr txBox="1"/>
          <p:nvPr/>
        </p:nvSpPr>
        <p:spPr>
          <a:xfrm>
            <a:off x="5965415" y="7121446"/>
            <a:ext cx="8500120" cy="2236574"/>
          </a:xfrm>
          <a:prstGeom prst="rect">
            <a:avLst/>
          </a:prstGeom>
          <a:noFill/>
        </p:spPr>
        <p:txBody>
          <a:bodyPr wrap="square">
            <a:spAutoFit/>
          </a:bodyPr>
          <a:lstStyle/>
          <a:p>
            <a:pPr marL="361950" indent="-361950">
              <a:lnSpc>
                <a:spcPct val="150000"/>
              </a:lnSpc>
              <a:buFont typeface="Wingdings" panose="05000000000000000000" pitchFamily="2" charset="2"/>
              <a:buChar char="ü"/>
            </a:pPr>
            <a:r>
              <a:rPr lang="ja-JP" altLang="en-US" sz="2400" dirty="0">
                <a:solidFill>
                  <a:srgbClr val="000000"/>
                </a:solidFill>
                <a:latin typeface="Arial" panose="020B0604020202020204" pitchFamily="34" charset="0"/>
                <a:ea typeface="HY울릉도M"/>
                <a:cs typeface="Arial" panose="020B0604020202020204" pitchFamily="34" charset="0"/>
              </a:rPr>
              <a:t>ニキビの原因は</a:t>
            </a:r>
            <a:r>
              <a:rPr lang="ja-JP" altLang="en-US" sz="2400" b="1" dirty="0">
                <a:solidFill>
                  <a:srgbClr val="000000"/>
                </a:solidFill>
                <a:highlight>
                  <a:srgbClr val="FFFFCC"/>
                </a:highlight>
                <a:latin typeface="Arial" panose="020B0604020202020204" pitchFamily="34" charset="0"/>
                <a:ea typeface="HY울릉도M"/>
                <a:cs typeface="Arial" panose="020B0604020202020204" pitchFamily="34" charset="0"/>
              </a:rPr>
              <a:t>皮脂腺の</a:t>
            </a:r>
            <a:r>
              <a:rPr lang="ko-KR" altLang="en-US" sz="2400" b="1" dirty="0">
                <a:solidFill>
                  <a:srgbClr val="000000"/>
                </a:solidFill>
                <a:highlight>
                  <a:srgbClr val="FFFFCC"/>
                </a:highlight>
                <a:latin typeface="Arial" panose="020B0604020202020204" pitchFamily="34" charset="0"/>
                <a:ea typeface="HY울릉도M"/>
                <a:cs typeface="Arial" panose="020B0604020202020204" pitchFamily="34" charset="0"/>
              </a:rPr>
              <a:t> </a:t>
            </a:r>
            <a:endParaRPr lang="en-US" altLang="ko-KR" sz="2400" b="1" dirty="0">
              <a:solidFill>
                <a:srgbClr val="000000"/>
              </a:solidFill>
              <a:highlight>
                <a:srgbClr val="FFFFCC"/>
              </a:highlight>
              <a:latin typeface="Arial" panose="020B0604020202020204" pitchFamily="34" charset="0"/>
              <a:ea typeface="HY울릉도M"/>
              <a:cs typeface="Arial" panose="020B0604020202020204" pitchFamily="34" charset="0"/>
            </a:endParaRPr>
          </a:p>
          <a:p>
            <a:pPr>
              <a:lnSpc>
                <a:spcPct val="150000"/>
              </a:lnSpc>
            </a:pPr>
            <a:r>
              <a:rPr lang="ja-JP" altLang="en-US" sz="2400" b="1" dirty="0">
                <a:solidFill>
                  <a:srgbClr val="000000"/>
                </a:solidFill>
                <a:highlight>
                  <a:srgbClr val="FFFFCC"/>
                </a:highlight>
                <a:latin typeface="Arial" panose="020B0604020202020204" pitchFamily="34" charset="0"/>
                <a:ea typeface="HY울릉도M"/>
                <a:cs typeface="Arial" panose="020B0604020202020204" pitchFamily="34" charset="0"/>
              </a:rPr>
              <a:t>　</a:t>
            </a:r>
            <a:r>
              <a:rPr lang="ja-JP" altLang="en-US" sz="2400" b="1" dirty="0">
                <a:solidFill>
                  <a:srgbClr val="C00000"/>
                </a:solidFill>
                <a:highlight>
                  <a:srgbClr val="FFFFCC"/>
                </a:highlight>
                <a:latin typeface="Arial" panose="020B0604020202020204" pitchFamily="34" charset="0"/>
                <a:ea typeface="HY울릉도M"/>
                <a:cs typeface="Arial" panose="020B0604020202020204" pitchFamily="34" charset="0"/>
              </a:rPr>
              <a:t>皮脂が外に排出できず、毛嚢の周りに閉じ込められ、</a:t>
            </a:r>
            <a:endParaRPr lang="en-US" altLang="ja-JP" sz="2400" b="1" dirty="0">
              <a:solidFill>
                <a:srgbClr val="C00000"/>
              </a:solidFill>
              <a:highlight>
                <a:srgbClr val="FFFFCC"/>
              </a:highlight>
              <a:latin typeface="Arial" panose="020B0604020202020204" pitchFamily="34" charset="0"/>
              <a:ea typeface="HY울릉도M"/>
              <a:cs typeface="Arial" panose="020B0604020202020204" pitchFamily="34" charset="0"/>
            </a:endParaRPr>
          </a:p>
          <a:p>
            <a:pPr>
              <a:lnSpc>
                <a:spcPct val="150000"/>
              </a:lnSpc>
            </a:pPr>
            <a:r>
              <a:rPr lang="ja-JP" altLang="en-US" sz="2400" b="1" dirty="0">
                <a:solidFill>
                  <a:srgbClr val="C00000"/>
                </a:solidFill>
                <a:highlight>
                  <a:srgbClr val="FFFFCC"/>
                </a:highlight>
                <a:latin typeface="Arial" panose="020B0604020202020204" pitchFamily="34" charset="0"/>
                <a:ea typeface="HY울릉도M"/>
                <a:cs typeface="Arial" panose="020B0604020202020204" pitchFamily="34" charset="0"/>
              </a:rPr>
              <a:t>　面皰（めんぽう）が作られ、感染によって炎症を起こす。</a:t>
            </a:r>
            <a:r>
              <a:rPr lang="ko-KR" altLang="en-US" sz="2400" b="1" dirty="0">
                <a:solidFill>
                  <a:srgbClr val="C00000"/>
                </a:solidFill>
                <a:highlight>
                  <a:srgbClr val="FFFFCC"/>
                </a:highlight>
                <a:latin typeface="Arial" panose="020B0604020202020204" pitchFamily="34" charset="0"/>
                <a:ea typeface="HY울릉도M"/>
                <a:cs typeface="Arial" panose="020B0604020202020204" pitchFamily="34" charset="0"/>
              </a:rPr>
              <a:t> </a:t>
            </a:r>
            <a:endParaRPr lang="en-US" altLang="ko-KR" sz="2400" b="1" dirty="0">
              <a:solidFill>
                <a:srgbClr val="C00000"/>
              </a:solidFill>
              <a:highlight>
                <a:srgbClr val="FFFFCC"/>
              </a:highlight>
              <a:latin typeface="Arial" panose="020B0604020202020204" pitchFamily="34" charset="0"/>
              <a:ea typeface="HY울릉도M"/>
              <a:cs typeface="Arial" panose="020B0604020202020204" pitchFamily="34" charset="0"/>
            </a:endParaRPr>
          </a:p>
          <a:p>
            <a:pPr>
              <a:lnSpc>
                <a:spcPct val="150000"/>
              </a:lnSpc>
            </a:pPr>
            <a:r>
              <a:rPr lang="ja-JP" altLang="en-US" sz="2400" b="1" dirty="0">
                <a:solidFill>
                  <a:srgbClr val="C00000"/>
                </a:solidFill>
                <a:highlight>
                  <a:srgbClr val="FFFFCC"/>
                </a:highlight>
                <a:latin typeface="Arial" panose="020B0604020202020204" pitchFamily="34" charset="0"/>
                <a:ea typeface="HY울릉도M"/>
                <a:cs typeface="Arial" panose="020B0604020202020204" pitchFamily="34" charset="0"/>
              </a:rPr>
              <a:t>　バクテリア（細菌）の感染</a:t>
            </a:r>
            <a:r>
              <a:rPr lang="ja-JP" altLang="en-US" sz="2400" b="1" dirty="0">
                <a:solidFill>
                  <a:srgbClr val="000000"/>
                </a:solidFill>
                <a:highlight>
                  <a:srgbClr val="FFFFCC"/>
                </a:highlight>
                <a:latin typeface="Arial" panose="020B0604020202020204" pitchFamily="34" charset="0"/>
                <a:ea typeface="HY울릉도M"/>
                <a:cs typeface="Arial" panose="020B0604020202020204" pitchFamily="34" charset="0"/>
              </a:rPr>
              <a:t>による起こる</a:t>
            </a:r>
            <a:r>
              <a:rPr lang="ja-JP" altLang="en-US" sz="2400" dirty="0">
                <a:solidFill>
                  <a:srgbClr val="000000"/>
                </a:solidFill>
                <a:latin typeface="Arial" panose="020B0604020202020204" pitchFamily="34" charset="0"/>
                <a:ea typeface="HY울릉도M"/>
                <a:cs typeface="Arial" panose="020B0604020202020204" pitchFamily="34" charset="0"/>
              </a:rPr>
              <a:t>症状だ。</a:t>
            </a:r>
            <a:endParaRPr lang="en-US" altLang="ko-KR" sz="2400" dirty="0">
              <a:solidFill>
                <a:srgbClr val="000000"/>
              </a:solidFill>
              <a:latin typeface="Arial" panose="020B0604020202020204" pitchFamily="34" charset="0"/>
              <a:ea typeface="HY울릉도M"/>
              <a:cs typeface="Arial" panose="020B0604020202020204" pitchFamily="34" charset="0"/>
            </a:endParaRPr>
          </a:p>
        </p:txBody>
      </p:sp>
      <p:grpSp>
        <p:nvGrpSpPr>
          <p:cNvPr id="7" name="グループ化 6">
            <a:extLst>
              <a:ext uri="{FF2B5EF4-FFF2-40B4-BE49-F238E27FC236}">
                <a16:creationId xmlns:a16="http://schemas.microsoft.com/office/drawing/2014/main" id="{69556231-0993-EDCB-528D-74701B0B0691}"/>
              </a:ext>
            </a:extLst>
          </p:cNvPr>
          <p:cNvGrpSpPr/>
          <p:nvPr/>
        </p:nvGrpSpPr>
        <p:grpSpPr>
          <a:xfrm>
            <a:off x="960145" y="2245411"/>
            <a:ext cx="4525664" cy="7990192"/>
            <a:chOff x="960145" y="2245411"/>
            <a:chExt cx="4525664" cy="7990192"/>
          </a:xfrm>
        </p:grpSpPr>
        <p:pic>
          <p:nvPicPr>
            <p:cNvPr id="26" name="Picture 2" descr="이미지">
              <a:extLst>
                <a:ext uri="{FF2B5EF4-FFF2-40B4-BE49-F238E27FC236}">
                  <a16:creationId xmlns:a16="http://schemas.microsoft.com/office/drawing/2014/main" id="{EA6B7A5E-20DB-7290-5746-C471073382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6" r="75906"/>
            <a:stretch/>
          </p:blipFill>
          <p:spPr bwMode="auto">
            <a:xfrm>
              <a:off x="960145" y="2245411"/>
              <a:ext cx="4525664" cy="7711749"/>
            </a:xfrm>
            <a:prstGeom prst="ellipse">
              <a:avLst/>
            </a:prstGeom>
            <a:ln w="63500" cap="rnd">
              <a:no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06D6C68-8609-344B-D411-DC1ACFA8AC79}"/>
                </a:ext>
              </a:extLst>
            </p:cNvPr>
            <p:cNvSpPr txBox="1"/>
            <p:nvPr/>
          </p:nvSpPr>
          <p:spPr>
            <a:xfrm>
              <a:off x="1264759" y="6130423"/>
              <a:ext cx="3811736" cy="4105180"/>
            </a:xfrm>
            <a:prstGeom prst="rect">
              <a:avLst/>
            </a:prstGeom>
            <a:noFill/>
          </p:spPr>
          <p:txBody>
            <a:bodyPr wrap="square">
              <a:prstTxWarp prst="textArchDown">
                <a:avLst/>
              </a:prstTxWarp>
              <a:spAutoFit/>
            </a:bodyPr>
            <a:lstStyle/>
            <a:p>
              <a:pPr algn="ctr">
                <a:lnSpc>
                  <a:spcPct val="150000"/>
                </a:lnSpc>
              </a:pPr>
              <a:r>
                <a:rPr lang="ko-KR" altLang="en-US" sz="1600" b="1" dirty="0"/>
                <a:t>정상적인 모공과 피지선</a:t>
              </a:r>
              <a:r>
                <a:rPr lang="en-US" altLang="ko-KR" sz="1600" b="1" dirty="0"/>
                <a:t>(</a:t>
              </a:r>
              <a:r>
                <a:rPr lang="ko-KR" altLang="en-US" sz="1600" b="1" dirty="0"/>
                <a:t>샘</a:t>
              </a:r>
              <a:r>
                <a:rPr lang="en-US" altLang="ko-KR" sz="1600" b="1" dirty="0"/>
                <a:t>)</a:t>
              </a:r>
              <a:endParaRPr lang="ko-KR" altLang="en-US" sz="1600" b="1" dirty="0"/>
            </a:p>
          </p:txBody>
        </p:sp>
        <p:sp>
          <p:nvSpPr>
            <p:cNvPr id="3" name="타원 2">
              <a:extLst>
                <a:ext uri="{FF2B5EF4-FFF2-40B4-BE49-F238E27FC236}">
                  <a16:creationId xmlns:a16="http://schemas.microsoft.com/office/drawing/2014/main" id="{0C5D9958-5033-7042-1F91-24A4F6F15042}"/>
                </a:ext>
              </a:extLst>
            </p:cNvPr>
            <p:cNvSpPr/>
            <p:nvPr/>
          </p:nvSpPr>
          <p:spPr>
            <a:xfrm>
              <a:off x="3470564" y="6643828"/>
              <a:ext cx="1810588" cy="2041243"/>
            </a:xfrm>
            <a:prstGeom prst="ellipse">
              <a:avLst/>
            </a:prstGeom>
            <a:noFill/>
            <a:ln w="76200">
              <a:solidFill>
                <a:srgbClr val="0B02B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テキスト ボックス 3">
              <a:extLst>
                <a:ext uri="{FF2B5EF4-FFF2-40B4-BE49-F238E27FC236}">
                  <a16:creationId xmlns:a16="http://schemas.microsoft.com/office/drawing/2014/main" id="{A8572D27-6DC9-1FB3-A8DF-EA9F0BD2F172}"/>
                </a:ext>
              </a:extLst>
            </p:cNvPr>
            <p:cNvSpPr txBox="1"/>
            <p:nvPr/>
          </p:nvSpPr>
          <p:spPr>
            <a:xfrm>
              <a:off x="1961804" y="3525192"/>
              <a:ext cx="1481083" cy="523220"/>
            </a:xfrm>
            <a:prstGeom prst="rect">
              <a:avLst/>
            </a:prstGeom>
            <a:solidFill>
              <a:schemeClr val="bg1"/>
            </a:solidFill>
          </p:spPr>
          <p:txBody>
            <a:bodyPr wrap="square" rtlCol="0">
              <a:spAutoFit/>
            </a:bodyPr>
            <a:lstStyle/>
            <a:p>
              <a:r>
                <a:rPr kumimoji="1" lang="ja-JP" altLang="en-US" sz="2800" dirty="0"/>
                <a:t>毛 穴</a:t>
              </a:r>
            </a:p>
          </p:txBody>
        </p:sp>
        <p:sp>
          <p:nvSpPr>
            <p:cNvPr id="13" name="テキスト ボックス 12">
              <a:extLst>
                <a:ext uri="{FF2B5EF4-FFF2-40B4-BE49-F238E27FC236}">
                  <a16:creationId xmlns:a16="http://schemas.microsoft.com/office/drawing/2014/main" id="{7DF7DBE7-2920-8A12-D3B5-BFE512FCAD28}"/>
                </a:ext>
              </a:extLst>
            </p:cNvPr>
            <p:cNvSpPr txBox="1"/>
            <p:nvPr/>
          </p:nvSpPr>
          <p:spPr>
            <a:xfrm>
              <a:off x="3872504" y="4548188"/>
              <a:ext cx="1419496" cy="523220"/>
            </a:xfrm>
            <a:prstGeom prst="rect">
              <a:avLst/>
            </a:prstGeom>
            <a:solidFill>
              <a:schemeClr val="bg1"/>
            </a:solidFill>
          </p:spPr>
          <p:txBody>
            <a:bodyPr wrap="square" rtlCol="0">
              <a:spAutoFit/>
            </a:bodyPr>
            <a:lstStyle/>
            <a:p>
              <a:r>
                <a:rPr kumimoji="1" lang="ja-JP" altLang="en-US" sz="2800" dirty="0"/>
                <a:t>皮脂腺</a:t>
              </a:r>
            </a:p>
          </p:txBody>
        </p:sp>
      </p:grpSp>
      <p:grpSp>
        <p:nvGrpSpPr>
          <p:cNvPr id="12" name="グループ化 11">
            <a:extLst>
              <a:ext uri="{FF2B5EF4-FFF2-40B4-BE49-F238E27FC236}">
                <a16:creationId xmlns:a16="http://schemas.microsoft.com/office/drawing/2014/main" id="{604B1A73-8647-8472-1C50-75539D5F441C}"/>
              </a:ext>
            </a:extLst>
          </p:cNvPr>
          <p:cNvGrpSpPr/>
          <p:nvPr/>
        </p:nvGrpSpPr>
        <p:grpSpPr>
          <a:xfrm>
            <a:off x="14861739" y="2483311"/>
            <a:ext cx="2963527" cy="4568058"/>
            <a:chOff x="14861739" y="2483311"/>
            <a:chExt cx="2963527" cy="4568058"/>
          </a:xfrm>
        </p:grpSpPr>
        <p:pic>
          <p:nvPicPr>
            <p:cNvPr id="1030" name="Picture 6">
              <a:extLst>
                <a:ext uri="{FF2B5EF4-FFF2-40B4-BE49-F238E27FC236}">
                  <a16:creationId xmlns:a16="http://schemas.microsoft.com/office/drawing/2014/main" id="{4DE9CCE5-239F-260A-3A77-C1805F922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1739" y="2483311"/>
              <a:ext cx="2963527" cy="4568058"/>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54B08BF7-FE76-12B8-7945-586EB940F33A}"/>
                </a:ext>
              </a:extLst>
            </p:cNvPr>
            <p:cNvSpPr/>
            <p:nvPr/>
          </p:nvSpPr>
          <p:spPr>
            <a:xfrm>
              <a:off x="15919029" y="4132917"/>
              <a:ext cx="747558" cy="10105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5566CE95-6FB8-6B5A-4A49-EC998A61DCD9}"/>
              </a:ext>
            </a:extLst>
          </p:cNvPr>
          <p:cNvGrpSpPr/>
          <p:nvPr/>
        </p:nvGrpSpPr>
        <p:grpSpPr>
          <a:xfrm>
            <a:off x="12273102" y="2483311"/>
            <a:ext cx="3008990" cy="4638135"/>
            <a:chOff x="12273102" y="2483311"/>
            <a:chExt cx="3008990" cy="4638135"/>
          </a:xfrm>
        </p:grpSpPr>
        <p:pic>
          <p:nvPicPr>
            <p:cNvPr id="1026" name="Picture 2">
              <a:extLst>
                <a:ext uri="{FF2B5EF4-FFF2-40B4-BE49-F238E27FC236}">
                  <a16:creationId xmlns:a16="http://schemas.microsoft.com/office/drawing/2014/main" id="{AFF01526-B5EC-BC36-27FE-617B82052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3102" y="2483311"/>
              <a:ext cx="3008990" cy="4638135"/>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CEBD10BE-8D47-B9B9-BC0B-BB4EEA3C0B2D}"/>
                </a:ext>
              </a:extLst>
            </p:cNvPr>
            <p:cNvSpPr/>
            <p:nvPr/>
          </p:nvSpPr>
          <p:spPr>
            <a:xfrm>
              <a:off x="13033006" y="2731365"/>
              <a:ext cx="1341393" cy="3755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F53461C-D83D-BA7C-DAA3-54A1487CFB99}"/>
                </a:ext>
              </a:extLst>
            </p:cNvPr>
            <p:cNvSpPr/>
            <p:nvPr/>
          </p:nvSpPr>
          <p:spPr>
            <a:xfrm>
              <a:off x="13530316" y="3331380"/>
              <a:ext cx="285413" cy="4554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E00C150C-0A3F-EAC2-E127-CF8AD3AD57D9}"/>
                </a:ext>
              </a:extLst>
            </p:cNvPr>
            <p:cNvSpPr/>
            <p:nvPr/>
          </p:nvSpPr>
          <p:spPr>
            <a:xfrm>
              <a:off x="13125762" y="3559091"/>
              <a:ext cx="285413" cy="4554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F0B797D-EB00-DDE3-EFC8-8DA71704D0A8}"/>
                </a:ext>
              </a:extLst>
            </p:cNvPr>
            <p:cNvSpPr/>
            <p:nvPr/>
          </p:nvSpPr>
          <p:spPr>
            <a:xfrm>
              <a:off x="13939389" y="3568448"/>
              <a:ext cx="285413" cy="4554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FFA8E0F-6F51-56A6-5C34-48CEB43E5654}"/>
                </a:ext>
              </a:extLst>
            </p:cNvPr>
            <p:cNvSpPr/>
            <p:nvPr/>
          </p:nvSpPr>
          <p:spPr>
            <a:xfrm>
              <a:off x="13326457" y="4486253"/>
              <a:ext cx="926259" cy="3233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2329205-8E16-CA94-443F-329FC57A6D45}"/>
                </a:ext>
              </a:extLst>
            </p:cNvPr>
            <p:cNvSpPr/>
            <p:nvPr/>
          </p:nvSpPr>
          <p:spPr>
            <a:xfrm>
              <a:off x="13411175" y="4060825"/>
              <a:ext cx="666775" cy="2124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a:extLst>
              <a:ext uri="{FF2B5EF4-FFF2-40B4-BE49-F238E27FC236}">
                <a16:creationId xmlns:a16="http://schemas.microsoft.com/office/drawing/2014/main" id="{38A279A3-49A1-351C-B54A-A1ABF5F813D0}"/>
              </a:ext>
            </a:extLst>
          </p:cNvPr>
          <p:cNvGrpSpPr/>
          <p:nvPr/>
        </p:nvGrpSpPr>
        <p:grpSpPr>
          <a:xfrm>
            <a:off x="3815087" y="4222582"/>
            <a:ext cx="2126381" cy="2990799"/>
            <a:chOff x="5653722" y="2619269"/>
            <a:chExt cx="1757340" cy="2718908"/>
          </a:xfrm>
        </p:grpSpPr>
        <p:pic>
          <p:nvPicPr>
            <p:cNvPr id="37897" name="그림 10">
              <a:extLst>
                <a:ext uri="{FF2B5EF4-FFF2-40B4-BE49-F238E27FC236}">
                  <a16:creationId xmlns:a16="http://schemas.microsoft.com/office/drawing/2014/main" id="{D5B2D4A7-368E-74F0-5099-7E37D0E8BF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 t="28021" r="76846" b="-1"/>
            <a:stretch/>
          </p:blipFill>
          <p:spPr bwMode="auto">
            <a:xfrm>
              <a:off x="5689452" y="3081342"/>
              <a:ext cx="1685880" cy="22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EEEB2E7-E59C-92C7-F9F5-5C87621D4EB1}"/>
                </a:ext>
              </a:extLst>
            </p:cNvPr>
            <p:cNvSpPr txBox="1"/>
            <p:nvPr/>
          </p:nvSpPr>
          <p:spPr>
            <a:xfrm>
              <a:off x="5653722" y="2619269"/>
              <a:ext cx="1757340" cy="363736"/>
            </a:xfrm>
            <a:prstGeom prst="rect">
              <a:avLst/>
            </a:prstGeom>
            <a:noFill/>
          </p:spPr>
          <p:txBody>
            <a:bodyPr wrap="square">
              <a:spAutoFit/>
            </a:bodyPr>
            <a:lstStyle/>
            <a:p>
              <a:pPr algn="ctr"/>
              <a:r>
                <a:rPr lang="en-US" altLang="ko-KR" sz="2000" b="1" dirty="0"/>
                <a:t>1. </a:t>
              </a:r>
              <a:r>
                <a:rPr lang="ja-JP" altLang="en-US" sz="2000" b="1" dirty="0"/>
                <a:t>小さい面皰</a:t>
              </a:r>
              <a:endParaRPr lang="ko-KR" altLang="en-US" sz="2000" b="1" dirty="0"/>
            </a:p>
          </p:txBody>
        </p:sp>
      </p:grpSp>
      <p:grpSp>
        <p:nvGrpSpPr>
          <p:cNvPr id="19" name="그룹 18">
            <a:extLst>
              <a:ext uri="{FF2B5EF4-FFF2-40B4-BE49-F238E27FC236}">
                <a16:creationId xmlns:a16="http://schemas.microsoft.com/office/drawing/2014/main" id="{B96EACFD-1F60-9677-91C8-479EE38E4A9E}"/>
              </a:ext>
            </a:extLst>
          </p:cNvPr>
          <p:cNvGrpSpPr/>
          <p:nvPr/>
        </p:nvGrpSpPr>
        <p:grpSpPr>
          <a:xfrm>
            <a:off x="6252006" y="4222579"/>
            <a:ext cx="2126381" cy="2990804"/>
            <a:chOff x="8645871" y="2619269"/>
            <a:chExt cx="1757340" cy="2718913"/>
          </a:xfrm>
        </p:grpSpPr>
        <p:pic>
          <p:nvPicPr>
            <p:cNvPr id="3" name="그림 10">
              <a:extLst>
                <a:ext uri="{FF2B5EF4-FFF2-40B4-BE49-F238E27FC236}">
                  <a16:creationId xmlns:a16="http://schemas.microsoft.com/office/drawing/2014/main" id="{36261443-150D-542F-4914-E525D9E3C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79" t="29562" r="51735"/>
            <a:stretch/>
          </p:blipFill>
          <p:spPr bwMode="auto">
            <a:xfrm>
              <a:off x="8722592" y="3081342"/>
              <a:ext cx="1603899" cy="225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E4367E-2670-6EE3-0A4E-B55F30506F1C}"/>
                </a:ext>
              </a:extLst>
            </p:cNvPr>
            <p:cNvSpPr txBox="1"/>
            <p:nvPr/>
          </p:nvSpPr>
          <p:spPr>
            <a:xfrm>
              <a:off x="8645871" y="2619269"/>
              <a:ext cx="1757340" cy="363736"/>
            </a:xfrm>
            <a:prstGeom prst="rect">
              <a:avLst/>
            </a:prstGeom>
            <a:noFill/>
          </p:spPr>
          <p:txBody>
            <a:bodyPr wrap="square">
              <a:spAutoFit/>
            </a:bodyPr>
            <a:lstStyle/>
            <a:p>
              <a:pPr algn="ctr"/>
              <a:r>
                <a:rPr lang="en-US" altLang="ko-KR" sz="2000" b="1" dirty="0"/>
                <a:t>2. </a:t>
              </a:r>
              <a:r>
                <a:rPr lang="ja-JP" altLang="en-US" sz="2000" b="1" dirty="0"/>
                <a:t>面皰形成</a:t>
              </a:r>
              <a:endParaRPr lang="ko-KR" altLang="en-US" sz="2000" b="1" dirty="0"/>
            </a:p>
          </p:txBody>
        </p:sp>
      </p:grpSp>
      <p:grpSp>
        <p:nvGrpSpPr>
          <p:cNvPr id="25" name="그룹 24">
            <a:extLst>
              <a:ext uri="{FF2B5EF4-FFF2-40B4-BE49-F238E27FC236}">
                <a16:creationId xmlns:a16="http://schemas.microsoft.com/office/drawing/2014/main" id="{9F773E7E-A253-48E8-317B-C684BBB82949}"/>
              </a:ext>
            </a:extLst>
          </p:cNvPr>
          <p:cNvGrpSpPr/>
          <p:nvPr/>
        </p:nvGrpSpPr>
        <p:grpSpPr>
          <a:xfrm>
            <a:off x="8622849" y="2246114"/>
            <a:ext cx="2339019" cy="2990801"/>
            <a:chOff x="11425248" y="2619269"/>
            <a:chExt cx="2126381" cy="2718910"/>
          </a:xfrm>
        </p:grpSpPr>
        <p:sp>
          <p:nvSpPr>
            <p:cNvPr id="9" name="TextBox 8">
              <a:extLst>
                <a:ext uri="{FF2B5EF4-FFF2-40B4-BE49-F238E27FC236}">
                  <a16:creationId xmlns:a16="http://schemas.microsoft.com/office/drawing/2014/main" id="{BD5F182D-CA6F-3D3A-5D91-DEB402627EF2}"/>
                </a:ext>
              </a:extLst>
            </p:cNvPr>
            <p:cNvSpPr txBox="1"/>
            <p:nvPr/>
          </p:nvSpPr>
          <p:spPr>
            <a:xfrm>
              <a:off x="11425248" y="2619269"/>
              <a:ext cx="2126381" cy="363736"/>
            </a:xfrm>
            <a:prstGeom prst="rect">
              <a:avLst/>
            </a:prstGeom>
            <a:noFill/>
          </p:spPr>
          <p:txBody>
            <a:bodyPr wrap="square">
              <a:spAutoFit/>
            </a:bodyPr>
            <a:lstStyle/>
            <a:p>
              <a:pPr algn="ctr"/>
              <a:r>
                <a:rPr lang="en-US" altLang="ko-KR" sz="2000" b="1" dirty="0"/>
                <a:t>3. </a:t>
              </a:r>
              <a:r>
                <a:rPr lang="ja-JP" altLang="en-US" sz="2000" b="1" dirty="0"/>
                <a:t>非炎症性</a:t>
              </a:r>
              <a:r>
                <a:rPr lang="ko-KR" altLang="en-US" sz="2000" b="1" dirty="0"/>
                <a:t> </a:t>
              </a:r>
              <a:r>
                <a:rPr lang="ja-JP" altLang="en-US" sz="2000" b="1" dirty="0"/>
                <a:t>丘疹</a:t>
              </a:r>
              <a:endParaRPr lang="ko-KR" altLang="en-US" sz="2000" b="1" dirty="0"/>
            </a:p>
          </p:txBody>
        </p:sp>
        <p:pic>
          <p:nvPicPr>
            <p:cNvPr id="10" name="그림 10">
              <a:extLst>
                <a:ext uri="{FF2B5EF4-FFF2-40B4-BE49-F238E27FC236}">
                  <a16:creationId xmlns:a16="http://schemas.microsoft.com/office/drawing/2014/main" id="{F1E30F29-BED7-8CA9-11FC-89CC1D529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25" t="28974" r="27685"/>
            <a:stretch/>
          </p:blipFill>
          <p:spPr bwMode="auto">
            <a:xfrm>
              <a:off x="11686489" y="3081342"/>
              <a:ext cx="1603899" cy="225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그룹 28">
            <a:extLst>
              <a:ext uri="{FF2B5EF4-FFF2-40B4-BE49-F238E27FC236}">
                <a16:creationId xmlns:a16="http://schemas.microsoft.com/office/drawing/2014/main" id="{4C1E8F6B-0688-F4B0-1319-97C07973867E}"/>
              </a:ext>
            </a:extLst>
          </p:cNvPr>
          <p:cNvGrpSpPr/>
          <p:nvPr/>
        </p:nvGrpSpPr>
        <p:grpSpPr>
          <a:xfrm>
            <a:off x="11581842" y="2246114"/>
            <a:ext cx="1933074" cy="2990800"/>
            <a:chOff x="14595392" y="2619269"/>
            <a:chExt cx="1757340" cy="2718909"/>
          </a:xfrm>
        </p:grpSpPr>
        <p:pic>
          <p:nvPicPr>
            <p:cNvPr id="8" name="그림 10">
              <a:extLst>
                <a:ext uri="{FF2B5EF4-FFF2-40B4-BE49-F238E27FC236}">
                  <a16:creationId xmlns:a16="http://schemas.microsoft.com/office/drawing/2014/main" id="{A25B4C09-2FC7-EF8D-4D6E-1768F869EC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83" t="32024" r="2672"/>
            <a:stretch/>
          </p:blipFill>
          <p:spPr bwMode="auto">
            <a:xfrm>
              <a:off x="14657269" y="3081342"/>
              <a:ext cx="1633586" cy="225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EB314F4-155E-1A1E-307A-2C4287E74C57}"/>
                </a:ext>
              </a:extLst>
            </p:cNvPr>
            <p:cNvSpPr txBox="1"/>
            <p:nvPr/>
          </p:nvSpPr>
          <p:spPr>
            <a:xfrm>
              <a:off x="14595392" y="2619269"/>
              <a:ext cx="1757340" cy="363736"/>
            </a:xfrm>
            <a:prstGeom prst="rect">
              <a:avLst/>
            </a:prstGeom>
            <a:noFill/>
          </p:spPr>
          <p:txBody>
            <a:bodyPr wrap="square">
              <a:spAutoFit/>
            </a:bodyPr>
            <a:lstStyle/>
            <a:p>
              <a:pPr algn="ctr"/>
              <a:r>
                <a:rPr lang="en-US" altLang="ko-KR" sz="2000" b="1" dirty="0"/>
                <a:t>4.</a:t>
              </a:r>
              <a:r>
                <a:rPr lang="ja-JP" altLang="en-US" sz="2000" b="1" dirty="0"/>
                <a:t>結節発生</a:t>
              </a:r>
              <a:endParaRPr lang="ko-KR" altLang="en-US" sz="2000" b="1" dirty="0"/>
            </a:p>
          </p:txBody>
        </p:sp>
      </p:grpSp>
      <p:sp>
        <p:nvSpPr>
          <p:cNvPr id="33" name="제목 1">
            <a:extLst>
              <a:ext uri="{FF2B5EF4-FFF2-40B4-BE49-F238E27FC236}">
                <a16:creationId xmlns:a16="http://schemas.microsoft.com/office/drawing/2014/main" id="{122A5E76-AC5D-AB2D-AF84-020B33DBEB99}"/>
              </a:ext>
            </a:extLst>
          </p:cNvPr>
          <p:cNvSpPr>
            <a:spLocks noGrp="1"/>
          </p:cNvSpPr>
          <p:nvPr>
            <p:ph type="title"/>
          </p:nvPr>
        </p:nvSpPr>
        <p:spPr>
          <a:xfrm>
            <a:off x="908539" y="455256"/>
            <a:ext cx="10673303" cy="1044611"/>
          </a:xfrm>
        </p:spPr>
        <p:txBody>
          <a:bodyPr>
            <a:noAutofit/>
          </a:bodyPr>
          <a:lstStyle/>
          <a:p>
            <a:r>
              <a:rPr lang="ja-JP" altLang="en-US" sz="4800" b="1" dirty="0"/>
              <a:t>ニキビの発生、そして作られる過程</a:t>
            </a:r>
            <a:endParaRPr lang="ko-KR" altLang="en-US" sz="4800" b="1" dirty="0"/>
          </a:p>
        </p:txBody>
      </p:sp>
      <p:sp>
        <p:nvSpPr>
          <p:cNvPr id="45" name="화살표: 갈매기형 수장 44">
            <a:extLst>
              <a:ext uri="{FF2B5EF4-FFF2-40B4-BE49-F238E27FC236}">
                <a16:creationId xmlns:a16="http://schemas.microsoft.com/office/drawing/2014/main" id="{034B7163-C16A-09C4-D47C-0F855FABF5FE}"/>
              </a:ext>
            </a:extLst>
          </p:cNvPr>
          <p:cNvSpPr/>
          <p:nvPr/>
        </p:nvSpPr>
        <p:spPr>
          <a:xfrm>
            <a:off x="5991950" y="5182215"/>
            <a:ext cx="396253" cy="979483"/>
          </a:xfrm>
          <a:prstGeom prst="chevron">
            <a:avLst/>
          </a:prstGeom>
          <a:solidFill>
            <a:schemeClr val="accent5">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6" name="화살표: 갈매기형 수장 45">
            <a:extLst>
              <a:ext uri="{FF2B5EF4-FFF2-40B4-BE49-F238E27FC236}">
                <a16:creationId xmlns:a16="http://schemas.microsoft.com/office/drawing/2014/main" id="{CEBF8AC4-266D-FDA3-BEA1-0B712FBC1B7C}"/>
              </a:ext>
            </a:extLst>
          </p:cNvPr>
          <p:cNvSpPr/>
          <p:nvPr/>
        </p:nvSpPr>
        <p:spPr>
          <a:xfrm rot="20090781">
            <a:off x="8413158" y="3875537"/>
            <a:ext cx="396253" cy="809490"/>
          </a:xfrm>
          <a:prstGeom prst="chevron">
            <a:avLst/>
          </a:prstGeom>
          <a:solidFill>
            <a:schemeClr val="accent5">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7" name="화살표: 갈매기형 수장 46">
            <a:extLst>
              <a:ext uri="{FF2B5EF4-FFF2-40B4-BE49-F238E27FC236}">
                <a16:creationId xmlns:a16="http://schemas.microsoft.com/office/drawing/2014/main" id="{FD25EB82-2CA1-0D6C-3ED1-B1621D7FDC89}"/>
              </a:ext>
            </a:extLst>
          </p:cNvPr>
          <p:cNvSpPr/>
          <p:nvPr/>
        </p:nvSpPr>
        <p:spPr>
          <a:xfrm rot="698803">
            <a:off x="8307503" y="6862796"/>
            <a:ext cx="396253" cy="809490"/>
          </a:xfrm>
          <a:prstGeom prst="chevron">
            <a:avLst/>
          </a:prstGeom>
          <a:solidFill>
            <a:schemeClr val="accent5">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8" name="화살표: 갈매기형 수장 47">
            <a:extLst>
              <a:ext uri="{FF2B5EF4-FFF2-40B4-BE49-F238E27FC236}">
                <a16:creationId xmlns:a16="http://schemas.microsoft.com/office/drawing/2014/main" id="{9BC3D136-DFEB-A3B9-6B6B-C712F681378A}"/>
              </a:ext>
            </a:extLst>
          </p:cNvPr>
          <p:cNvSpPr/>
          <p:nvPr/>
        </p:nvSpPr>
        <p:spPr>
          <a:xfrm>
            <a:off x="10972813" y="3336769"/>
            <a:ext cx="435878" cy="809490"/>
          </a:xfrm>
          <a:prstGeom prst="chevron">
            <a:avLst/>
          </a:prstGeom>
          <a:solidFill>
            <a:schemeClr val="accent5">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9" name="화살표: 갈매기형 수장 48">
            <a:extLst>
              <a:ext uri="{FF2B5EF4-FFF2-40B4-BE49-F238E27FC236}">
                <a16:creationId xmlns:a16="http://schemas.microsoft.com/office/drawing/2014/main" id="{37F7B87B-996A-E801-FA8B-1BFED6C41544}"/>
              </a:ext>
            </a:extLst>
          </p:cNvPr>
          <p:cNvSpPr/>
          <p:nvPr/>
        </p:nvSpPr>
        <p:spPr>
          <a:xfrm>
            <a:off x="11003557" y="7338774"/>
            <a:ext cx="435878" cy="809490"/>
          </a:xfrm>
          <a:prstGeom prst="chevron">
            <a:avLst/>
          </a:prstGeom>
          <a:solidFill>
            <a:schemeClr val="accent5">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0" name="화살표: 갈매기형 수장 49">
            <a:extLst>
              <a:ext uri="{FF2B5EF4-FFF2-40B4-BE49-F238E27FC236}">
                <a16:creationId xmlns:a16="http://schemas.microsoft.com/office/drawing/2014/main" id="{07DAD900-F30C-2559-0731-A1D6D49E203E}"/>
              </a:ext>
            </a:extLst>
          </p:cNvPr>
          <p:cNvSpPr/>
          <p:nvPr/>
        </p:nvSpPr>
        <p:spPr>
          <a:xfrm>
            <a:off x="3518393" y="5291677"/>
            <a:ext cx="396253" cy="979483"/>
          </a:xfrm>
          <a:prstGeom prst="chevron">
            <a:avLst/>
          </a:prstGeom>
          <a:solidFill>
            <a:schemeClr val="accent5">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nvGrpSpPr>
          <p:cNvPr id="1043" name="그룹 1042">
            <a:extLst>
              <a:ext uri="{FF2B5EF4-FFF2-40B4-BE49-F238E27FC236}">
                <a16:creationId xmlns:a16="http://schemas.microsoft.com/office/drawing/2014/main" id="{915E7B26-8632-D2C3-9ACD-363D874946BA}"/>
              </a:ext>
            </a:extLst>
          </p:cNvPr>
          <p:cNvGrpSpPr/>
          <p:nvPr/>
        </p:nvGrpSpPr>
        <p:grpSpPr>
          <a:xfrm>
            <a:off x="13772581" y="1183068"/>
            <a:ext cx="3973318" cy="8301572"/>
            <a:chOff x="14007041" y="1183068"/>
            <a:chExt cx="3973318" cy="8301572"/>
          </a:xfrm>
        </p:grpSpPr>
        <p:grpSp>
          <p:nvGrpSpPr>
            <p:cNvPr id="1029" name="그룹 1028">
              <a:extLst>
                <a:ext uri="{FF2B5EF4-FFF2-40B4-BE49-F238E27FC236}">
                  <a16:creationId xmlns:a16="http://schemas.microsoft.com/office/drawing/2014/main" id="{7E88F84F-140B-B923-F8A8-1D60BBA684D6}"/>
                </a:ext>
              </a:extLst>
            </p:cNvPr>
            <p:cNvGrpSpPr/>
            <p:nvPr/>
          </p:nvGrpSpPr>
          <p:grpSpPr>
            <a:xfrm>
              <a:off x="14733133" y="1183068"/>
              <a:ext cx="3247226" cy="1859483"/>
              <a:chOff x="15015883" y="1652070"/>
              <a:chExt cx="3247226" cy="1859483"/>
            </a:xfrm>
          </p:grpSpPr>
          <p:sp>
            <p:nvSpPr>
              <p:cNvPr id="59" name="TextBox 58">
                <a:extLst>
                  <a:ext uri="{FF2B5EF4-FFF2-40B4-BE49-F238E27FC236}">
                    <a16:creationId xmlns:a16="http://schemas.microsoft.com/office/drawing/2014/main" id="{F68B1D45-A596-06F6-0E0D-4BF87502C826}"/>
                  </a:ext>
                </a:extLst>
              </p:cNvPr>
              <p:cNvSpPr txBox="1"/>
              <p:nvPr/>
            </p:nvSpPr>
            <p:spPr>
              <a:xfrm>
                <a:off x="15015883" y="1652070"/>
                <a:ext cx="3247226" cy="369332"/>
              </a:xfrm>
              <a:prstGeom prst="rect">
                <a:avLst/>
              </a:prstGeom>
              <a:noFill/>
            </p:spPr>
            <p:txBody>
              <a:bodyPr wrap="square">
                <a:spAutoFit/>
              </a:bodyPr>
              <a:lstStyle/>
              <a:p>
                <a:pPr algn="ctr"/>
                <a:r>
                  <a:rPr lang="ja-JP" altLang="ja-JP" sz="1800" b="1" kern="1200" dirty="0">
                    <a:solidFill>
                      <a:srgbClr val="000000"/>
                    </a:solidFill>
                    <a:effectLst/>
                    <a:latin typeface="맑은 고딕" panose="020B0503020000020004" pitchFamily="34" charset="-127"/>
                    <a:ea typeface="游ゴシック" panose="020B0400000000000000" pitchFamily="50" charset="-128"/>
                    <a:cs typeface="+mn-cs"/>
                  </a:rPr>
                  <a:t>丘疹</a:t>
                </a:r>
                <a:r>
                  <a:rPr lang="ja-JP" altLang="en-US" sz="1800" b="1" kern="1200" dirty="0">
                    <a:solidFill>
                      <a:srgbClr val="000000"/>
                    </a:solidFill>
                    <a:effectLst/>
                    <a:latin typeface="맑은 고딕" panose="020B0503020000020004" pitchFamily="34" charset="-127"/>
                    <a:ea typeface="游ゴシック" panose="020B0400000000000000" pitchFamily="50" charset="-128"/>
                    <a:cs typeface="+mn-cs"/>
                  </a:rPr>
                  <a:t>性</a:t>
                </a:r>
                <a:r>
                  <a:rPr lang="en-US" altLang="ja-JP" sz="1800" b="1" kern="1200" dirty="0">
                    <a:solidFill>
                      <a:srgbClr val="000000"/>
                    </a:solidFill>
                    <a:effectLst/>
                    <a:latin typeface="맑은 고딕" panose="020B0503020000020004" pitchFamily="34" charset="-127"/>
                    <a:ea typeface="游ゴシック" panose="020B0400000000000000" pitchFamily="50" charset="-128"/>
                    <a:cs typeface="+mn-cs"/>
                  </a:rPr>
                  <a:t>(</a:t>
                </a:r>
                <a:r>
                  <a:rPr lang="ja-JP" altLang="en-US" sz="1800" b="1" kern="1200" dirty="0">
                    <a:solidFill>
                      <a:srgbClr val="000000"/>
                    </a:solidFill>
                    <a:effectLst/>
                    <a:latin typeface="맑은 고딕" panose="020B0503020000020004" pitchFamily="34" charset="-127"/>
                    <a:ea typeface="游ゴシック" panose="020B0400000000000000" pitchFamily="50" charset="-128"/>
                    <a:cs typeface="+mn-cs"/>
                  </a:rPr>
                  <a:t>きゅうしんせい</a:t>
                </a:r>
                <a:r>
                  <a:rPr lang="en-US" altLang="ja-JP" sz="1800" b="1" kern="1200" dirty="0">
                    <a:solidFill>
                      <a:srgbClr val="000000"/>
                    </a:solidFill>
                    <a:effectLst/>
                    <a:latin typeface="맑은 고딕" panose="020B0503020000020004" pitchFamily="34" charset="-127"/>
                    <a:ea typeface="游ゴシック" panose="020B0400000000000000" pitchFamily="50" charset="-128"/>
                    <a:cs typeface="+mn-cs"/>
                  </a:rPr>
                  <a:t>)</a:t>
                </a:r>
                <a:endParaRPr lang="ko-KR" altLang="en-US" dirty="0"/>
              </a:p>
            </p:txBody>
          </p:sp>
          <p:pic>
            <p:nvPicPr>
              <p:cNvPr id="63" name="Picture 2">
                <a:extLst>
                  <a:ext uri="{FF2B5EF4-FFF2-40B4-BE49-F238E27FC236}">
                    <a16:creationId xmlns:a16="http://schemas.microsoft.com/office/drawing/2014/main" id="{4A8834E2-A10B-B2CC-50A6-0500EDB58EF1}"/>
                  </a:ext>
                </a:extLst>
              </p:cNvPr>
              <p:cNvPicPr>
                <a:picLocks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Lst>
              </a:blip>
              <a:srcRect l="-1" r="2020" b="4167"/>
              <a:stretch/>
            </p:blipFill>
            <p:spPr bwMode="auto">
              <a:xfrm>
                <a:off x="15166100" y="2113163"/>
                <a:ext cx="2946797" cy="1398390"/>
              </a:xfrm>
              <a:prstGeom prst="rect">
                <a:avLst/>
              </a:prstGeom>
              <a:ln>
                <a:noFill/>
              </a:ln>
              <a:effectLst>
                <a:outerShdw blurRad="50800" dist="38100" dir="5400000" algn="t" rotWithShape="0">
                  <a:prstClr val="black">
                    <a:alpha val="40000"/>
                  </a:prstClr>
                </a:outerShdw>
              </a:effectLst>
            </p:spPr>
          </p:pic>
        </p:grpSp>
        <p:grpSp>
          <p:nvGrpSpPr>
            <p:cNvPr id="1030" name="그룹 1029">
              <a:extLst>
                <a:ext uri="{FF2B5EF4-FFF2-40B4-BE49-F238E27FC236}">
                  <a16:creationId xmlns:a16="http://schemas.microsoft.com/office/drawing/2014/main" id="{B80F0237-D6E6-F46E-1D19-8595F3FF7870}"/>
                </a:ext>
              </a:extLst>
            </p:cNvPr>
            <p:cNvGrpSpPr/>
            <p:nvPr/>
          </p:nvGrpSpPr>
          <p:grpSpPr>
            <a:xfrm>
              <a:off x="14883349" y="3259314"/>
              <a:ext cx="2946797" cy="1782857"/>
              <a:chOff x="16951111" y="3717582"/>
              <a:chExt cx="2946797" cy="1782857"/>
            </a:xfrm>
          </p:grpSpPr>
          <p:sp>
            <p:nvSpPr>
              <p:cNvPr id="60" name="TextBox 59">
                <a:extLst>
                  <a:ext uri="{FF2B5EF4-FFF2-40B4-BE49-F238E27FC236}">
                    <a16:creationId xmlns:a16="http://schemas.microsoft.com/office/drawing/2014/main" id="{3EF95B99-270D-A74C-E9C3-4916B87E3D46}"/>
                  </a:ext>
                </a:extLst>
              </p:cNvPr>
              <p:cNvSpPr txBox="1"/>
              <p:nvPr/>
            </p:nvSpPr>
            <p:spPr>
              <a:xfrm>
                <a:off x="16954756" y="3717582"/>
                <a:ext cx="2943151" cy="369332"/>
              </a:xfrm>
              <a:prstGeom prst="rect">
                <a:avLst/>
              </a:prstGeom>
              <a:noFill/>
            </p:spPr>
            <p:txBody>
              <a:bodyPr wrap="square">
                <a:spAutoFit/>
              </a:bodyPr>
              <a:lstStyle/>
              <a:p>
                <a:pPr algn="ctr"/>
                <a:r>
                  <a:rPr lang="ja-JP" altLang="en-US" b="1" dirty="0">
                    <a:solidFill>
                      <a:srgbClr val="000000"/>
                    </a:solidFill>
                    <a:latin typeface="+mn-ea"/>
                    <a:cs typeface="Arial" panose="020B0604020202020204" pitchFamily="34" charset="0"/>
                  </a:rPr>
                  <a:t>嚢胞性</a:t>
                </a:r>
                <a:r>
                  <a:rPr lang="en-US" altLang="ja-JP" b="1" dirty="0">
                    <a:solidFill>
                      <a:srgbClr val="000000"/>
                    </a:solidFill>
                    <a:latin typeface="+mn-ea"/>
                    <a:cs typeface="Arial" panose="020B0604020202020204" pitchFamily="34" charset="0"/>
                  </a:rPr>
                  <a:t>(</a:t>
                </a:r>
                <a:r>
                  <a:rPr lang="ja-JP" altLang="en-US" b="1" dirty="0">
                    <a:solidFill>
                      <a:srgbClr val="000000"/>
                    </a:solidFill>
                    <a:latin typeface="+mn-ea"/>
                    <a:cs typeface="Arial" panose="020B0604020202020204" pitchFamily="34" charset="0"/>
                  </a:rPr>
                  <a:t>のうほうせい</a:t>
                </a:r>
                <a:r>
                  <a:rPr lang="en-US" altLang="ja-JP" b="1" dirty="0">
                    <a:solidFill>
                      <a:srgbClr val="000000"/>
                    </a:solidFill>
                    <a:latin typeface="+mn-ea"/>
                    <a:cs typeface="Arial" panose="020B0604020202020204" pitchFamily="34" charset="0"/>
                  </a:rPr>
                  <a:t>)</a:t>
                </a:r>
                <a:r>
                  <a:rPr lang="en-US" altLang="ko-KR" sz="1800" b="1" dirty="0">
                    <a:solidFill>
                      <a:srgbClr val="000000"/>
                    </a:solidFill>
                    <a:latin typeface="+mn-ea"/>
                    <a:cs typeface="Arial" panose="020B0604020202020204" pitchFamily="34" charset="0"/>
                  </a:rPr>
                  <a:t> </a:t>
                </a:r>
                <a:endParaRPr lang="ko-KR" altLang="en-US" dirty="0">
                  <a:latin typeface="+mn-ea"/>
                </a:endParaRPr>
              </a:p>
            </p:txBody>
          </p:sp>
          <p:pic>
            <p:nvPicPr>
              <p:cNvPr id="1024" name="Picture 3">
                <a:extLst>
                  <a:ext uri="{FF2B5EF4-FFF2-40B4-BE49-F238E27FC236}">
                    <a16:creationId xmlns:a16="http://schemas.microsoft.com/office/drawing/2014/main" id="{42979543-3798-8A7D-89F6-2BBF26BD3CC7}"/>
                  </a:ext>
                </a:extLst>
              </p:cNvPr>
              <p:cNvPicPr>
                <a:picLocks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Lst>
              </a:blip>
              <a:srcRect l="346" r="-346"/>
              <a:stretch/>
            </p:blipFill>
            <p:spPr bwMode="auto">
              <a:xfrm>
                <a:off x="16951111" y="4043114"/>
                <a:ext cx="2946797" cy="1457325"/>
              </a:xfrm>
              <a:prstGeom prst="rect">
                <a:avLst/>
              </a:prstGeom>
              <a:ln>
                <a:noFill/>
              </a:ln>
              <a:effectLst>
                <a:outerShdw blurRad="50800" dist="38100" dir="5400000" algn="t" rotWithShape="0">
                  <a:prstClr val="black">
                    <a:alpha val="40000"/>
                  </a:prstClr>
                </a:outerShdw>
              </a:effectLst>
            </p:spPr>
          </p:pic>
        </p:grpSp>
        <p:grpSp>
          <p:nvGrpSpPr>
            <p:cNvPr id="1032" name="그룹 1031">
              <a:extLst>
                <a:ext uri="{FF2B5EF4-FFF2-40B4-BE49-F238E27FC236}">
                  <a16:creationId xmlns:a16="http://schemas.microsoft.com/office/drawing/2014/main" id="{00372650-B2BB-C0D9-3596-D054A81F39CF}"/>
                </a:ext>
              </a:extLst>
            </p:cNvPr>
            <p:cNvGrpSpPr/>
            <p:nvPr/>
          </p:nvGrpSpPr>
          <p:grpSpPr>
            <a:xfrm>
              <a:off x="14883348" y="7543800"/>
              <a:ext cx="2946797" cy="1940840"/>
              <a:chOff x="15166098" y="8012802"/>
              <a:chExt cx="2946797" cy="1940840"/>
            </a:xfrm>
          </p:grpSpPr>
          <p:sp>
            <p:nvSpPr>
              <p:cNvPr id="62" name="TextBox 61">
                <a:extLst>
                  <a:ext uri="{FF2B5EF4-FFF2-40B4-BE49-F238E27FC236}">
                    <a16:creationId xmlns:a16="http://schemas.microsoft.com/office/drawing/2014/main" id="{D0AFCD84-D332-F3F3-0A72-161789980F39}"/>
                  </a:ext>
                </a:extLst>
              </p:cNvPr>
              <p:cNvSpPr txBox="1"/>
              <p:nvPr/>
            </p:nvSpPr>
            <p:spPr>
              <a:xfrm>
                <a:off x="15297893" y="8012802"/>
                <a:ext cx="2580647" cy="369332"/>
              </a:xfrm>
              <a:prstGeom prst="rect">
                <a:avLst/>
              </a:prstGeom>
              <a:noFill/>
            </p:spPr>
            <p:txBody>
              <a:bodyPr wrap="square">
                <a:spAutoFit/>
              </a:bodyPr>
              <a:lstStyle/>
              <a:p>
                <a:pPr algn="ctr"/>
                <a:r>
                  <a:rPr lang="ja-JP" altLang="en-US" sz="1800" b="1" dirty="0">
                    <a:solidFill>
                      <a:srgbClr val="000000"/>
                    </a:solidFill>
                    <a:latin typeface="+mn-ea"/>
                    <a:cs typeface="Arial" panose="020B0604020202020204" pitchFamily="34" charset="0"/>
                  </a:rPr>
                  <a:t>結節性</a:t>
                </a:r>
                <a:r>
                  <a:rPr lang="en-US" altLang="ko-KR" sz="1800" b="1" dirty="0">
                    <a:solidFill>
                      <a:srgbClr val="000000"/>
                    </a:solidFill>
                    <a:latin typeface="+mn-ea"/>
                    <a:cs typeface="Arial" panose="020B0604020202020204" pitchFamily="34" charset="0"/>
                  </a:rPr>
                  <a:t> (</a:t>
                </a:r>
                <a:r>
                  <a:rPr lang="ja-JP" altLang="en-US" sz="1800" b="1" dirty="0">
                    <a:solidFill>
                      <a:srgbClr val="000000"/>
                    </a:solidFill>
                    <a:latin typeface="+mn-ea"/>
                    <a:cs typeface="Arial" panose="020B0604020202020204" pitchFamily="34" charset="0"/>
                  </a:rPr>
                  <a:t>けっせつせい</a:t>
                </a:r>
                <a:r>
                  <a:rPr lang="en-US" altLang="ko-KR" sz="1800" b="1" dirty="0">
                    <a:solidFill>
                      <a:srgbClr val="000000"/>
                    </a:solidFill>
                    <a:latin typeface="+mn-ea"/>
                    <a:cs typeface="Arial" panose="020B0604020202020204" pitchFamily="34" charset="0"/>
                  </a:rPr>
                  <a:t>)</a:t>
                </a:r>
                <a:endParaRPr lang="ko-KR" altLang="en-US" dirty="0">
                  <a:latin typeface="+mn-ea"/>
                </a:endParaRPr>
              </a:p>
            </p:txBody>
          </p:sp>
          <p:pic>
            <p:nvPicPr>
              <p:cNvPr id="1025" name="Picture 2">
                <a:extLst>
                  <a:ext uri="{FF2B5EF4-FFF2-40B4-BE49-F238E27FC236}">
                    <a16:creationId xmlns:a16="http://schemas.microsoft.com/office/drawing/2014/main" id="{B57B4FFB-5818-E82C-917C-4E50ADBFE15F}"/>
                  </a:ext>
                </a:extLst>
              </p:cNvPr>
              <p:cNvPicPr>
                <a:picLocks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Lst>
              </a:blip>
              <a:srcRect r="-1196"/>
              <a:stretch/>
            </p:blipFill>
            <p:spPr bwMode="auto">
              <a:xfrm>
                <a:off x="15166098" y="8494530"/>
                <a:ext cx="2946797" cy="1459112"/>
              </a:xfrm>
              <a:prstGeom prst="rect">
                <a:avLst/>
              </a:prstGeom>
              <a:ln>
                <a:noFill/>
              </a:ln>
              <a:effectLst>
                <a:outerShdw blurRad="50800" dist="38100" dir="5400000" algn="t" rotWithShape="0">
                  <a:prstClr val="black">
                    <a:alpha val="40000"/>
                  </a:prstClr>
                </a:outerShdw>
              </a:effectLst>
            </p:spPr>
          </p:pic>
        </p:grpSp>
        <p:grpSp>
          <p:nvGrpSpPr>
            <p:cNvPr id="1031" name="그룹 1030">
              <a:extLst>
                <a:ext uri="{FF2B5EF4-FFF2-40B4-BE49-F238E27FC236}">
                  <a16:creationId xmlns:a16="http://schemas.microsoft.com/office/drawing/2014/main" id="{9123A4A8-6DB8-A66D-51BD-9613BD4EE617}"/>
                </a:ext>
              </a:extLst>
            </p:cNvPr>
            <p:cNvGrpSpPr/>
            <p:nvPr/>
          </p:nvGrpSpPr>
          <p:grpSpPr>
            <a:xfrm>
              <a:off x="14857535" y="5317719"/>
              <a:ext cx="2972611" cy="1844499"/>
              <a:chOff x="16932441" y="5753959"/>
              <a:chExt cx="2972611" cy="1844499"/>
            </a:xfrm>
          </p:grpSpPr>
          <p:sp>
            <p:nvSpPr>
              <p:cNvPr id="61" name="TextBox 60">
                <a:extLst>
                  <a:ext uri="{FF2B5EF4-FFF2-40B4-BE49-F238E27FC236}">
                    <a16:creationId xmlns:a16="http://schemas.microsoft.com/office/drawing/2014/main" id="{8233D314-794E-87D0-BF0B-DBC9B495CC5E}"/>
                  </a:ext>
                </a:extLst>
              </p:cNvPr>
              <p:cNvSpPr txBox="1"/>
              <p:nvPr/>
            </p:nvSpPr>
            <p:spPr>
              <a:xfrm>
                <a:off x="16932441" y="5753959"/>
                <a:ext cx="2943151" cy="369332"/>
              </a:xfrm>
              <a:prstGeom prst="rect">
                <a:avLst/>
              </a:prstGeom>
              <a:noFill/>
            </p:spPr>
            <p:txBody>
              <a:bodyPr wrap="square">
                <a:spAutoFit/>
              </a:bodyPr>
              <a:lstStyle/>
              <a:p>
                <a:pPr algn="ctr"/>
                <a:r>
                  <a:rPr lang="ja-JP" altLang="en-US" b="1" dirty="0">
                    <a:solidFill>
                      <a:srgbClr val="000000"/>
                    </a:solidFill>
                    <a:latin typeface="+mn-ea"/>
                    <a:cs typeface="Arial" panose="020B0604020202020204" pitchFamily="34" charset="0"/>
                  </a:rPr>
                  <a:t>嚢腫性</a:t>
                </a:r>
                <a:r>
                  <a:rPr lang="en-US" altLang="ja-JP" b="1" dirty="0">
                    <a:solidFill>
                      <a:srgbClr val="000000"/>
                    </a:solidFill>
                    <a:latin typeface="+mn-ea"/>
                    <a:cs typeface="Arial" panose="020B0604020202020204" pitchFamily="34" charset="0"/>
                  </a:rPr>
                  <a:t>(</a:t>
                </a:r>
                <a:r>
                  <a:rPr lang="ja-JP" altLang="en-US" b="1" dirty="0">
                    <a:solidFill>
                      <a:srgbClr val="000000"/>
                    </a:solidFill>
                    <a:latin typeface="+mn-ea"/>
                    <a:cs typeface="Arial" panose="020B0604020202020204" pitchFamily="34" charset="0"/>
                  </a:rPr>
                  <a:t>のうしゅせい</a:t>
                </a:r>
                <a:r>
                  <a:rPr lang="en-US" altLang="ja-JP" b="1" dirty="0">
                    <a:solidFill>
                      <a:srgbClr val="000000"/>
                    </a:solidFill>
                    <a:latin typeface="+mn-ea"/>
                    <a:cs typeface="Arial" panose="020B0604020202020204" pitchFamily="34" charset="0"/>
                  </a:rPr>
                  <a:t>)</a:t>
                </a:r>
                <a:endParaRPr lang="ko-KR" altLang="en-US" dirty="0">
                  <a:latin typeface="+mn-ea"/>
                </a:endParaRPr>
              </a:p>
            </p:txBody>
          </p:sp>
          <p:pic>
            <p:nvPicPr>
              <p:cNvPr id="1027" name="Picture 3">
                <a:extLst>
                  <a:ext uri="{FF2B5EF4-FFF2-40B4-BE49-F238E27FC236}">
                    <a16:creationId xmlns:a16="http://schemas.microsoft.com/office/drawing/2014/main" id="{31B8D696-7262-7A0F-D1C0-34680D9B22E0}"/>
                  </a:ext>
                </a:extLst>
              </p:cNvPr>
              <p:cNvPicPr>
                <a:picLocks noChangeArrowheads="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Lst>
              </a:blip>
              <a:srcRect l="-1" r="1242"/>
              <a:stretch/>
            </p:blipFill>
            <p:spPr bwMode="auto">
              <a:xfrm>
                <a:off x="16960040" y="6141133"/>
                <a:ext cx="2945012" cy="1457325"/>
              </a:xfrm>
              <a:prstGeom prst="rect">
                <a:avLst/>
              </a:prstGeom>
              <a:ln>
                <a:noFill/>
              </a:ln>
              <a:effectLst>
                <a:outerShdw blurRad="50800" dist="38100" dir="5400000" algn="t" rotWithShape="0">
                  <a:prstClr val="black">
                    <a:alpha val="40000"/>
                  </a:prstClr>
                </a:outerShdw>
              </a:effectLst>
            </p:spPr>
          </p:pic>
        </p:grpSp>
        <p:grpSp>
          <p:nvGrpSpPr>
            <p:cNvPr id="1042" name="그룹 1041">
              <a:extLst>
                <a:ext uri="{FF2B5EF4-FFF2-40B4-BE49-F238E27FC236}">
                  <a16:creationId xmlns:a16="http://schemas.microsoft.com/office/drawing/2014/main" id="{A3E7B89E-6C91-8569-7A71-C76585481173}"/>
                </a:ext>
              </a:extLst>
            </p:cNvPr>
            <p:cNvGrpSpPr/>
            <p:nvPr/>
          </p:nvGrpSpPr>
          <p:grpSpPr>
            <a:xfrm>
              <a:off x="14007041" y="2273435"/>
              <a:ext cx="778036" cy="6448534"/>
              <a:chOff x="14007041" y="2273435"/>
              <a:chExt cx="778036" cy="6448534"/>
            </a:xfrm>
          </p:grpSpPr>
          <p:grpSp>
            <p:nvGrpSpPr>
              <p:cNvPr id="1035" name="그룹 1034">
                <a:extLst>
                  <a:ext uri="{FF2B5EF4-FFF2-40B4-BE49-F238E27FC236}">
                    <a16:creationId xmlns:a16="http://schemas.microsoft.com/office/drawing/2014/main" id="{07664577-B85A-D8A3-5AFF-A98C7BA93C5C}"/>
                  </a:ext>
                </a:extLst>
              </p:cNvPr>
              <p:cNvGrpSpPr/>
              <p:nvPr/>
            </p:nvGrpSpPr>
            <p:grpSpPr>
              <a:xfrm>
                <a:off x="14007041" y="2273435"/>
                <a:ext cx="778036" cy="6448534"/>
                <a:chOff x="14007041" y="2273435"/>
                <a:chExt cx="778036" cy="6448534"/>
              </a:xfrm>
            </p:grpSpPr>
            <p:sp>
              <p:nvSpPr>
                <p:cNvPr id="1033" name="왼쪽 중괄호 1032">
                  <a:extLst>
                    <a:ext uri="{FF2B5EF4-FFF2-40B4-BE49-F238E27FC236}">
                      <a16:creationId xmlns:a16="http://schemas.microsoft.com/office/drawing/2014/main" id="{0825180F-034A-42F7-9DCA-2CB1B5C95A19}"/>
                    </a:ext>
                  </a:extLst>
                </p:cNvPr>
                <p:cNvSpPr/>
                <p:nvPr/>
              </p:nvSpPr>
              <p:spPr>
                <a:xfrm>
                  <a:off x="14007041" y="2273435"/>
                  <a:ext cx="750437" cy="6448534"/>
                </a:xfrm>
                <a:prstGeom prst="leftBrace">
                  <a:avLst>
                    <a:gd name="adj1" fmla="val 8333"/>
                    <a:gd name="adj2" fmla="val 1357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34" name="왼쪽 중괄호 1033">
                  <a:extLst>
                    <a:ext uri="{FF2B5EF4-FFF2-40B4-BE49-F238E27FC236}">
                      <a16:creationId xmlns:a16="http://schemas.microsoft.com/office/drawing/2014/main" id="{DE2A22B5-4425-871F-797F-59411C265E6A}"/>
                    </a:ext>
                  </a:extLst>
                </p:cNvPr>
                <p:cNvSpPr/>
                <p:nvPr/>
              </p:nvSpPr>
              <p:spPr>
                <a:xfrm>
                  <a:off x="14007041" y="2273435"/>
                  <a:ext cx="778036" cy="6448534"/>
                </a:xfrm>
                <a:prstGeom prst="leftBrace">
                  <a:avLst>
                    <a:gd name="adj1" fmla="val 8333"/>
                    <a:gd name="adj2" fmla="val 87903"/>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cxnSp>
            <p:nvCxnSpPr>
              <p:cNvPr id="1037" name="직선 연결선 1036">
                <a:extLst>
                  <a:ext uri="{FF2B5EF4-FFF2-40B4-BE49-F238E27FC236}">
                    <a16:creationId xmlns:a16="http://schemas.microsoft.com/office/drawing/2014/main" id="{CA5EED54-6A77-172C-311E-231294A5FE82}"/>
                  </a:ext>
                </a:extLst>
              </p:cNvPr>
              <p:cNvCxnSpPr/>
              <p:nvPr/>
            </p:nvCxnSpPr>
            <p:spPr>
              <a:xfrm>
                <a:off x="14360332" y="4243170"/>
                <a:ext cx="329846"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1" name="직선 연결선 1040">
                <a:extLst>
                  <a:ext uri="{FF2B5EF4-FFF2-40B4-BE49-F238E27FC236}">
                    <a16:creationId xmlns:a16="http://schemas.microsoft.com/office/drawing/2014/main" id="{DD8276EC-2489-5B7C-1494-BB087C1EDADE}"/>
                  </a:ext>
                </a:extLst>
              </p:cNvPr>
              <p:cNvCxnSpPr/>
              <p:nvPr/>
            </p:nvCxnSpPr>
            <p:spPr>
              <a:xfrm>
                <a:off x="14383778" y="6410109"/>
                <a:ext cx="329846"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2" name="직사각형 1">
            <a:extLst>
              <a:ext uri="{FF2B5EF4-FFF2-40B4-BE49-F238E27FC236}">
                <a16:creationId xmlns:a16="http://schemas.microsoft.com/office/drawing/2014/main" id="{A1CD9DEC-FD93-86D6-DC01-4439D2F64A0B}"/>
              </a:ext>
            </a:extLst>
          </p:cNvPr>
          <p:cNvSpPr>
            <a:spLocks noChangeArrowheads="1"/>
          </p:cNvSpPr>
          <p:nvPr/>
        </p:nvSpPr>
        <p:spPr bwMode="auto">
          <a:xfrm>
            <a:off x="951563" y="1377947"/>
            <a:ext cx="9136335"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3200" b="1" dirty="0">
                <a:solidFill>
                  <a:srgbClr val="000000"/>
                </a:solidFill>
              </a:rPr>
              <a:t>ニキビの</a:t>
            </a:r>
            <a:r>
              <a:rPr lang="ja-JP" altLang="en-US" sz="3200" b="1" dirty="0">
                <a:solidFill>
                  <a:srgbClr val="FF0000"/>
                </a:solidFill>
              </a:rPr>
              <a:t>作られる過程は</a:t>
            </a:r>
            <a:r>
              <a:rPr lang="ja-JP" altLang="en-US" sz="3200" b="1" dirty="0">
                <a:solidFill>
                  <a:srgbClr val="000000"/>
                </a:solidFill>
              </a:rPr>
              <a:t>個人によってさまざま</a:t>
            </a:r>
            <a:endParaRPr lang="ko-KR" altLang="en-US" sz="3200" b="1" dirty="0">
              <a:solidFill>
                <a:srgbClr val="000000"/>
              </a:solidFill>
            </a:endParaRPr>
          </a:p>
        </p:txBody>
      </p:sp>
      <p:grpSp>
        <p:nvGrpSpPr>
          <p:cNvPr id="4" name="グループ化 3">
            <a:extLst>
              <a:ext uri="{FF2B5EF4-FFF2-40B4-BE49-F238E27FC236}">
                <a16:creationId xmlns:a16="http://schemas.microsoft.com/office/drawing/2014/main" id="{E5FC18C4-72E5-791F-2CA2-6FB7C72638EB}"/>
              </a:ext>
            </a:extLst>
          </p:cNvPr>
          <p:cNvGrpSpPr/>
          <p:nvPr/>
        </p:nvGrpSpPr>
        <p:grpSpPr>
          <a:xfrm>
            <a:off x="108295" y="3226074"/>
            <a:ext cx="3400198" cy="6019907"/>
            <a:chOff x="108295" y="3226074"/>
            <a:chExt cx="3400198" cy="6019907"/>
          </a:xfrm>
        </p:grpSpPr>
        <p:pic>
          <p:nvPicPr>
            <p:cNvPr id="35" name="Picture 2" descr="이미지">
              <a:extLst>
                <a:ext uri="{FF2B5EF4-FFF2-40B4-BE49-F238E27FC236}">
                  <a16:creationId xmlns:a16="http://schemas.microsoft.com/office/drawing/2014/main" id="{F715070B-C0FD-D9C1-5D57-83160D67730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16" r="75906"/>
            <a:stretch/>
          </p:blipFill>
          <p:spPr bwMode="auto">
            <a:xfrm>
              <a:off x="108295" y="3226074"/>
              <a:ext cx="3400198" cy="5793954"/>
            </a:xfrm>
            <a:prstGeom prst="ellipse">
              <a:avLst/>
            </a:prstGeom>
            <a:ln w="63500" cap="rnd">
              <a:no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71B1DB87-59ED-996A-5433-FD2FB807356E}"/>
                </a:ext>
              </a:extLst>
            </p:cNvPr>
            <p:cNvSpPr txBox="1"/>
            <p:nvPr/>
          </p:nvSpPr>
          <p:spPr>
            <a:xfrm>
              <a:off x="244764" y="6161698"/>
              <a:ext cx="3150194" cy="3084283"/>
            </a:xfrm>
            <a:prstGeom prst="rect">
              <a:avLst/>
            </a:prstGeom>
            <a:noFill/>
          </p:spPr>
          <p:txBody>
            <a:bodyPr wrap="square">
              <a:prstTxWarp prst="textArchDown">
                <a:avLst/>
              </a:prstTxWarp>
              <a:spAutoFit/>
            </a:bodyPr>
            <a:lstStyle/>
            <a:p>
              <a:pPr algn="ctr">
                <a:lnSpc>
                  <a:spcPct val="150000"/>
                </a:lnSpc>
              </a:pPr>
              <a:r>
                <a:rPr lang="ko-KR" altLang="en-US" sz="1600" b="1" dirty="0"/>
                <a:t>정상적인 모공과 피지선</a:t>
              </a:r>
              <a:r>
                <a:rPr lang="en-US" altLang="ko-KR" sz="1600" b="1" dirty="0"/>
                <a:t>(</a:t>
              </a:r>
              <a:r>
                <a:rPr lang="ko-KR" altLang="en-US" sz="1600" b="1" dirty="0"/>
                <a:t>샘</a:t>
              </a:r>
              <a:r>
                <a:rPr lang="en-US" altLang="ko-KR" sz="1600" b="1" dirty="0"/>
                <a:t>)</a:t>
              </a:r>
              <a:endParaRPr lang="ko-KR" altLang="en-US" sz="1600" b="1" dirty="0"/>
            </a:p>
          </p:txBody>
        </p:sp>
        <p:sp>
          <p:nvSpPr>
            <p:cNvPr id="14" name="テキスト ボックス 13">
              <a:extLst>
                <a:ext uri="{FF2B5EF4-FFF2-40B4-BE49-F238E27FC236}">
                  <a16:creationId xmlns:a16="http://schemas.microsoft.com/office/drawing/2014/main" id="{CC53BDED-62FD-9642-3656-71B466925853}"/>
                </a:ext>
              </a:extLst>
            </p:cNvPr>
            <p:cNvSpPr txBox="1"/>
            <p:nvPr/>
          </p:nvSpPr>
          <p:spPr>
            <a:xfrm>
              <a:off x="951563" y="4158606"/>
              <a:ext cx="1039678" cy="400110"/>
            </a:xfrm>
            <a:prstGeom prst="rect">
              <a:avLst/>
            </a:prstGeom>
            <a:solidFill>
              <a:schemeClr val="bg1"/>
            </a:solidFill>
          </p:spPr>
          <p:txBody>
            <a:bodyPr wrap="square" rtlCol="0">
              <a:spAutoFit/>
            </a:bodyPr>
            <a:lstStyle/>
            <a:p>
              <a:r>
                <a:rPr kumimoji="1" lang="ja-JP" altLang="en-US" sz="2000" b="1" dirty="0"/>
                <a:t>毛 穴</a:t>
              </a:r>
            </a:p>
          </p:txBody>
        </p:sp>
        <p:sp>
          <p:nvSpPr>
            <p:cNvPr id="15" name="テキスト ボックス 14">
              <a:extLst>
                <a:ext uri="{FF2B5EF4-FFF2-40B4-BE49-F238E27FC236}">
                  <a16:creationId xmlns:a16="http://schemas.microsoft.com/office/drawing/2014/main" id="{21DBADC0-CAD6-0F16-CEF1-C0405F6FEF45}"/>
                </a:ext>
              </a:extLst>
            </p:cNvPr>
            <p:cNvSpPr txBox="1"/>
            <p:nvPr/>
          </p:nvSpPr>
          <p:spPr>
            <a:xfrm>
              <a:off x="2338767" y="4917609"/>
              <a:ext cx="990954" cy="400110"/>
            </a:xfrm>
            <a:prstGeom prst="rect">
              <a:avLst/>
            </a:prstGeom>
            <a:solidFill>
              <a:schemeClr val="bg1"/>
            </a:solidFill>
          </p:spPr>
          <p:txBody>
            <a:bodyPr wrap="square" rtlCol="0">
              <a:spAutoFit/>
            </a:bodyPr>
            <a:lstStyle/>
            <a:p>
              <a:r>
                <a:rPr kumimoji="1" lang="ja-JP" altLang="en-US" sz="2000" b="1" dirty="0"/>
                <a:t>皮脂腺</a:t>
              </a:r>
            </a:p>
          </p:txBody>
        </p:sp>
      </p:grpSp>
      <p:grpSp>
        <p:nvGrpSpPr>
          <p:cNvPr id="12" name="グループ化 11">
            <a:extLst>
              <a:ext uri="{FF2B5EF4-FFF2-40B4-BE49-F238E27FC236}">
                <a16:creationId xmlns:a16="http://schemas.microsoft.com/office/drawing/2014/main" id="{18AA8A11-AB68-9C9A-6436-8C1558781A2C}"/>
              </a:ext>
            </a:extLst>
          </p:cNvPr>
          <p:cNvGrpSpPr/>
          <p:nvPr/>
        </p:nvGrpSpPr>
        <p:grpSpPr>
          <a:xfrm>
            <a:off x="8638443" y="5922278"/>
            <a:ext cx="2339019" cy="3814253"/>
            <a:chOff x="8638443" y="5922278"/>
            <a:chExt cx="2339019" cy="3814253"/>
          </a:xfrm>
        </p:grpSpPr>
        <p:pic>
          <p:nvPicPr>
            <p:cNvPr id="1026" name="Picture 2" descr="이미지">
              <a:extLst>
                <a:ext uri="{FF2B5EF4-FFF2-40B4-BE49-F238E27FC236}">
                  <a16:creationId xmlns:a16="http://schemas.microsoft.com/office/drawing/2014/main" id="{A3E51B0F-F282-C118-70F8-4325045BF1A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0353" r="25582"/>
            <a:stretch/>
          </p:blipFill>
          <p:spPr bwMode="auto">
            <a:xfrm>
              <a:off x="8814154" y="5957645"/>
              <a:ext cx="1987597" cy="377888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5325B3B2-F014-556B-C7B4-CA2CA1C499B2}"/>
                </a:ext>
              </a:extLst>
            </p:cNvPr>
            <p:cNvSpPr txBox="1"/>
            <p:nvPr/>
          </p:nvSpPr>
          <p:spPr>
            <a:xfrm>
              <a:off x="8638443" y="5922278"/>
              <a:ext cx="2339019" cy="400110"/>
            </a:xfrm>
            <a:prstGeom prst="rect">
              <a:avLst/>
            </a:prstGeom>
            <a:noFill/>
          </p:spPr>
          <p:txBody>
            <a:bodyPr wrap="square">
              <a:spAutoFit/>
            </a:bodyPr>
            <a:lstStyle/>
            <a:p>
              <a:pPr algn="ctr"/>
              <a:r>
                <a:rPr lang="en-US" altLang="ko-KR" sz="2000" b="1" dirty="0"/>
                <a:t>3-1.</a:t>
              </a:r>
              <a:r>
                <a:rPr lang="ja-JP" altLang="en-US" sz="2000" b="1" dirty="0"/>
                <a:t>炎症性丘疹</a:t>
              </a:r>
              <a:endParaRPr lang="ko-KR" altLang="en-US" sz="2000" b="1" dirty="0"/>
            </a:p>
          </p:txBody>
        </p:sp>
        <p:sp>
          <p:nvSpPr>
            <p:cNvPr id="16" name="テキスト ボックス 15">
              <a:extLst>
                <a:ext uri="{FF2B5EF4-FFF2-40B4-BE49-F238E27FC236}">
                  <a16:creationId xmlns:a16="http://schemas.microsoft.com/office/drawing/2014/main" id="{316E45B0-EFBD-BD88-C422-26D6E33E3A35}"/>
                </a:ext>
              </a:extLst>
            </p:cNvPr>
            <p:cNvSpPr txBox="1"/>
            <p:nvPr/>
          </p:nvSpPr>
          <p:spPr>
            <a:xfrm>
              <a:off x="9706997" y="6272588"/>
              <a:ext cx="993787" cy="369332"/>
            </a:xfrm>
            <a:prstGeom prst="rect">
              <a:avLst/>
            </a:prstGeom>
            <a:solidFill>
              <a:schemeClr val="bg1"/>
            </a:solidFill>
          </p:spPr>
          <p:txBody>
            <a:bodyPr wrap="square" rtlCol="0">
              <a:spAutoFit/>
            </a:bodyPr>
            <a:lstStyle/>
            <a:p>
              <a:pPr algn="ctr"/>
              <a:r>
                <a:rPr kumimoji="1" lang="ja-JP" altLang="en-US" dirty="0"/>
                <a:t>ニキビ</a:t>
              </a:r>
            </a:p>
          </p:txBody>
        </p:sp>
        <p:sp>
          <p:nvSpPr>
            <p:cNvPr id="17" name="テキスト ボックス 16">
              <a:extLst>
                <a:ext uri="{FF2B5EF4-FFF2-40B4-BE49-F238E27FC236}">
                  <a16:creationId xmlns:a16="http://schemas.microsoft.com/office/drawing/2014/main" id="{4114184C-C77E-3FEB-4EAC-55A9F58BE850}"/>
                </a:ext>
              </a:extLst>
            </p:cNvPr>
            <p:cNvSpPr txBox="1"/>
            <p:nvPr/>
          </p:nvSpPr>
          <p:spPr>
            <a:xfrm>
              <a:off x="8948044" y="6772197"/>
              <a:ext cx="1107996" cy="369332"/>
            </a:xfrm>
            <a:prstGeom prst="rect">
              <a:avLst/>
            </a:prstGeom>
            <a:solidFill>
              <a:schemeClr val="bg1"/>
            </a:solidFill>
          </p:spPr>
          <p:txBody>
            <a:bodyPr wrap="none" rtlCol="0">
              <a:spAutoFit/>
            </a:bodyPr>
            <a:lstStyle/>
            <a:p>
              <a:r>
                <a:rPr kumimoji="1" lang="ja-JP" altLang="en-US" dirty="0"/>
                <a:t>細菌拡散</a:t>
              </a:r>
            </a:p>
          </p:txBody>
        </p:sp>
      </p:grpSp>
      <p:grpSp>
        <p:nvGrpSpPr>
          <p:cNvPr id="13" name="グループ化 12">
            <a:extLst>
              <a:ext uri="{FF2B5EF4-FFF2-40B4-BE49-F238E27FC236}">
                <a16:creationId xmlns:a16="http://schemas.microsoft.com/office/drawing/2014/main" id="{CBA0639E-AC2F-6EF0-5DF7-AAFCF5B37268}"/>
              </a:ext>
            </a:extLst>
          </p:cNvPr>
          <p:cNvGrpSpPr/>
          <p:nvPr/>
        </p:nvGrpSpPr>
        <p:grpSpPr>
          <a:xfrm>
            <a:off x="11566438" y="5922278"/>
            <a:ext cx="2339019" cy="3812122"/>
            <a:chOff x="11566438" y="5922278"/>
            <a:chExt cx="2339019" cy="3812122"/>
          </a:xfrm>
        </p:grpSpPr>
        <p:pic>
          <p:nvPicPr>
            <p:cNvPr id="38" name="Picture 2" descr="이미지">
              <a:extLst>
                <a:ext uri="{FF2B5EF4-FFF2-40B4-BE49-F238E27FC236}">
                  <a16:creationId xmlns:a16="http://schemas.microsoft.com/office/drawing/2014/main" id="{BBDC5E05-1D3B-339C-2192-DD20F13A893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5935"/>
            <a:stretch/>
          </p:blipFill>
          <p:spPr bwMode="auto">
            <a:xfrm>
              <a:off x="11674248" y="6002416"/>
              <a:ext cx="2123400" cy="373198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39227BD-45EA-F0C3-4793-8CCDDA70047E}"/>
                </a:ext>
              </a:extLst>
            </p:cNvPr>
            <p:cNvSpPr txBox="1"/>
            <p:nvPr/>
          </p:nvSpPr>
          <p:spPr>
            <a:xfrm>
              <a:off x="11566438" y="5922278"/>
              <a:ext cx="2339019" cy="400110"/>
            </a:xfrm>
            <a:prstGeom prst="rect">
              <a:avLst/>
            </a:prstGeom>
            <a:noFill/>
          </p:spPr>
          <p:txBody>
            <a:bodyPr wrap="square">
              <a:spAutoFit/>
            </a:bodyPr>
            <a:lstStyle/>
            <a:p>
              <a:pPr algn="ctr"/>
              <a:r>
                <a:rPr lang="en-US" altLang="ko-KR" sz="2000" b="1" dirty="0"/>
                <a:t>4-1.</a:t>
              </a:r>
              <a:r>
                <a:rPr lang="ja-JP" altLang="en-US" sz="2000" b="1" dirty="0"/>
                <a:t>炎症性</a:t>
              </a:r>
              <a:r>
                <a:rPr lang="ja-JP" altLang="ja-JP" sz="2000" b="1" kern="1200" dirty="0">
                  <a:solidFill>
                    <a:srgbClr val="000000"/>
                  </a:solidFill>
                  <a:effectLst/>
                  <a:latin typeface="맑은 고딕" panose="020B0503020000020004" pitchFamily="34" charset="-127"/>
                  <a:ea typeface="游ゴシック" panose="020B0400000000000000" pitchFamily="50" charset="-128"/>
                  <a:cs typeface="+mn-cs"/>
                </a:rPr>
                <a:t>丘疹</a:t>
              </a:r>
              <a:endParaRPr lang="ko-KR" altLang="en-US" sz="2000" b="1" dirty="0"/>
            </a:p>
          </p:txBody>
        </p:sp>
        <p:sp>
          <p:nvSpPr>
            <p:cNvPr id="20" name="テキスト ボックス 19">
              <a:extLst>
                <a:ext uri="{FF2B5EF4-FFF2-40B4-BE49-F238E27FC236}">
                  <a16:creationId xmlns:a16="http://schemas.microsoft.com/office/drawing/2014/main" id="{05BFD756-2608-087C-CF46-35868110FE74}"/>
                </a:ext>
              </a:extLst>
            </p:cNvPr>
            <p:cNvSpPr txBox="1"/>
            <p:nvPr/>
          </p:nvSpPr>
          <p:spPr>
            <a:xfrm>
              <a:off x="11566438" y="7037342"/>
              <a:ext cx="1446029" cy="369332"/>
            </a:xfrm>
            <a:prstGeom prst="rect">
              <a:avLst/>
            </a:prstGeom>
            <a:solidFill>
              <a:schemeClr val="bg1"/>
            </a:solidFill>
          </p:spPr>
          <p:txBody>
            <a:bodyPr wrap="square" rtlCol="0">
              <a:spAutoFit/>
            </a:bodyPr>
            <a:lstStyle/>
            <a:p>
              <a:r>
                <a:rPr kumimoji="1" lang="ja-JP" altLang="en-US" dirty="0"/>
                <a:t>皮脂腺破裂</a:t>
              </a:r>
            </a:p>
          </p:txBody>
        </p:sp>
        <p:sp>
          <p:nvSpPr>
            <p:cNvPr id="21" name="テキスト ボックス 20">
              <a:extLst>
                <a:ext uri="{FF2B5EF4-FFF2-40B4-BE49-F238E27FC236}">
                  <a16:creationId xmlns:a16="http://schemas.microsoft.com/office/drawing/2014/main" id="{8A8C0C38-4ABC-B37F-C8EB-3325B07B4E2F}"/>
                </a:ext>
              </a:extLst>
            </p:cNvPr>
            <p:cNvSpPr txBox="1"/>
            <p:nvPr/>
          </p:nvSpPr>
          <p:spPr>
            <a:xfrm>
              <a:off x="13047211" y="6906638"/>
              <a:ext cx="646331" cy="369332"/>
            </a:xfrm>
            <a:prstGeom prst="rect">
              <a:avLst/>
            </a:prstGeom>
            <a:solidFill>
              <a:schemeClr val="bg1"/>
            </a:solidFill>
          </p:spPr>
          <p:txBody>
            <a:bodyPr wrap="square" rtlCol="0">
              <a:spAutoFit/>
            </a:bodyPr>
            <a:lstStyle/>
            <a:p>
              <a:r>
                <a:rPr kumimoji="1" lang="ja-JP" altLang="en-US" dirty="0"/>
                <a:t>炎症</a:t>
              </a:r>
            </a:p>
          </p:txBody>
        </p:sp>
      </p:grpSp>
    </p:spTree>
    <p:extLst>
      <p:ext uri="{BB962C8B-B14F-4D97-AF65-F5344CB8AC3E}">
        <p14:creationId xmlns:p14="http://schemas.microsoft.com/office/powerpoint/2010/main" val="3935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1">
            <a:extLst>
              <a:ext uri="{FF2B5EF4-FFF2-40B4-BE49-F238E27FC236}">
                <a16:creationId xmlns:a16="http://schemas.microsoft.com/office/drawing/2014/main" id="{49F53909-1617-8DC0-32B4-E4254A873E0B}"/>
              </a:ext>
            </a:extLst>
          </p:cNvPr>
          <p:cNvSpPr>
            <a:spLocks noChangeArrowheads="1"/>
          </p:cNvSpPr>
          <p:nvPr/>
        </p:nvSpPr>
        <p:spPr bwMode="auto">
          <a:xfrm>
            <a:off x="951563" y="1377947"/>
            <a:ext cx="9136335"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algn="ctr" rtl="0" eaLnBrk="1" latinLnBrk="0" hangingPunct="1">
              <a:spcBef>
                <a:spcPts val="0"/>
              </a:spcBef>
              <a:spcAft>
                <a:spcPts val="0"/>
              </a:spcAft>
            </a:pP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ニキビの</a:t>
            </a:r>
            <a:r>
              <a:rPr lang="ja-JP" altLang="ja-JP" sz="3200" b="1" kern="1200" dirty="0">
                <a:solidFill>
                  <a:srgbClr val="FF0000"/>
                </a:solidFill>
                <a:effectLst/>
                <a:latin typeface="맑은 고딕" panose="020B0503020000020004" pitchFamily="34" charset="-127"/>
                <a:ea typeface="游ゴシック" panose="020B0400000000000000" pitchFamily="50" charset="-128"/>
                <a:cs typeface="+mn-cs"/>
              </a:rPr>
              <a:t>作られる過程は</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個人によってさまざま</a:t>
            </a:r>
            <a:endParaRPr lang="ja-JP" altLang="ja-JP" sz="3200" dirty="0">
              <a:effectLst/>
            </a:endParaRPr>
          </a:p>
        </p:txBody>
      </p:sp>
      <p:sp>
        <p:nvSpPr>
          <p:cNvPr id="7" name="제목 1">
            <a:extLst>
              <a:ext uri="{FF2B5EF4-FFF2-40B4-BE49-F238E27FC236}">
                <a16:creationId xmlns:a16="http://schemas.microsoft.com/office/drawing/2014/main" id="{C0397E2D-B299-D8F2-3999-D8D6BDC20797}"/>
              </a:ext>
            </a:extLst>
          </p:cNvPr>
          <p:cNvSpPr>
            <a:spLocks noGrp="1"/>
          </p:cNvSpPr>
          <p:nvPr>
            <p:ph type="title"/>
          </p:nvPr>
        </p:nvSpPr>
        <p:spPr>
          <a:xfrm>
            <a:off x="679939" y="333336"/>
            <a:ext cx="10043479" cy="1044611"/>
          </a:xfrm>
        </p:spPr>
        <p:txBody>
          <a:bodyPr>
            <a:noAutofit/>
          </a:bodyPr>
          <a:lstStyle/>
          <a:p>
            <a:r>
              <a:rPr lang="ja-JP" altLang="en-US" sz="4800" b="1" dirty="0"/>
              <a:t>ニキビの発生、そして作られる過程</a:t>
            </a:r>
            <a:endParaRPr lang="ko-KR" altLang="en-US" sz="4800" b="1" dirty="0"/>
          </a:p>
        </p:txBody>
      </p:sp>
      <p:grpSp>
        <p:nvGrpSpPr>
          <p:cNvPr id="3" name="グループ化 2">
            <a:extLst>
              <a:ext uri="{FF2B5EF4-FFF2-40B4-BE49-F238E27FC236}">
                <a16:creationId xmlns:a16="http://schemas.microsoft.com/office/drawing/2014/main" id="{1A35B00C-2C79-F2C1-5F0E-1E9CF4F05EB3}"/>
              </a:ext>
            </a:extLst>
          </p:cNvPr>
          <p:cNvGrpSpPr/>
          <p:nvPr/>
        </p:nvGrpSpPr>
        <p:grpSpPr>
          <a:xfrm>
            <a:off x="1805151" y="2422558"/>
            <a:ext cx="13415184" cy="7191503"/>
            <a:chOff x="1805151" y="2422558"/>
            <a:chExt cx="13415184" cy="7191503"/>
          </a:xfrm>
        </p:grpSpPr>
        <p:pic>
          <p:nvPicPr>
            <p:cNvPr id="46086" name="Picture 2">
              <a:extLst>
                <a:ext uri="{FF2B5EF4-FFF2-40B4-BE49-F238E27FC236}">
                  <a16:creationId xmlns:a16="http://schemas.microsoft.com/office/drawing/2014/main" id="{3E11F2D4-8BFC-0C7C-0DDC-4A053842C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68" b="11633"/>
            <a:stretch>
              <a:fillRect/>
            </a:stretch>
          </p:blipFill>
          <p:spPr bwMode="auto">
            <a:xfrm>
              <a:off x="1805151" y="2984932"/>
              <a:ext cx="13415184" cy="632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직사각형 25">
              <a:extLst>
                <a:ext uri="{FF2B5EF4-FFF2-40B4-BE49-F238E27FC236}">
                  <a16:creationId xmlns:a16="http://schemas.microsoft.com/office/drawing/2014/main" id="{36ADDF78-D0CD-E1A0-8682-B2EE2EC6424F}"/>
                </a:ext>
              </a:extLst>
            </p:cNvPr>
            <p:cNvSpPr/>
            <p:nvPr/>
          </p:nvSpPr>
          <p:spPr>
            <a:xfrm>
              <a:off x="2792627" y="2422558"/>
              <a:ext cx="12029329" cy="538996"/>
            </a:xfrm>
            <a:prstGeom prst="rect">
              <a:avLst/>
            </a:prstGeom>
          </p:spPr>
          <p:txBody>
            <a:bodyPr wrap="square" anchor="ctr">
              <a:spAutoFit/>
            </a:bodyPr>
            <a:lstStyle/>
            <a:p>
              <a:pPr algn="ctr">
                <a:defRPr/>
              </a:pPr>
              <a:r>
                <a:rPr lang="en-US" altLang="ko-KR" sz="2800" dirty="0">
                  <a:solidFill>
                    <a:prstClr val="black"/>
                  </a:solidFill>
                  <a:latin typeface="Arial" pitchFamily="34" charset="0"/>
                  <a:ea typeface="HY울릉도M" pitchFamily="18" charset="-127"/>
                  <a:cs typeface="Arial" pitchFamily="34" charset="0"/>
                </a:rPr>
                <a:t>&lt;</a:t>
              </a:r>
              <a:r>
                <a:rPr lang="ja-JP" altLang="en-US" sz="2800" dirty="0">
                  <a:solidFill>
                    <a:prstClr val="black"/>
                  </a:solidFill>
                  <a:latin typeface="Arial" pitchFamily="34" charset="0"/>
                  <a:ea typeface="HY울릉도M" pitchFamily="18" charset="-127"/>
                  <a:cs typeface="Arial" pitchFamily="34" charset="0"/>
                </a:rPr>
                <a:t>ニキビの発生、そして進行と感染、毛穴が広がる過程</a:t>
              </a:r>
              <a:r>
                <a:rPr lang="en-US" altLang="ko-KR" sz="2800" dirty="0">
                  <a:solidFill>
                    <a:prstClr val="black"/>
                  </a:solidFill>
                  <a:latin typeface="Arial" pitchFamily="34" charset="0"/>
                  <a:ea typeface="HY울릉도M" pitchFamily="18" charset="-127"/>
                  <a:cs typeface="Arial" pitchFamily="34" charset="0"/>
                </a:rPr>
                <a:t>&gt;</a:t>
              </a:r>
            </a:p>
          </p:txBody>
        </p:sp>
        <p:sp>
          <p:nvSpPr>
            <p:cNvPr id="9" name="TextBox 8">
              <a:extLst>
                <a:ext uri="{FF2B5EF4-FFF2-40B4-BE49-F238E27FC236}">
                  <a16:creationId xmlns:a16="http://schemas.microsoft.com/office/drawing/2014/main" id="{B4D1968F-9D57-DD60-6C43-78A24CCFCA3D}"/>
                </a:ext>
              </a:extLst>
            </p:cNvPr>
            <p:cNvSpPr txBox="1"/>
            <p:nvPr/>
          </p:nvSpPr>
          <p:spPr>
            <a:xfrm>
              <a:off x="13037574" y="5674123"/>
              <a:ext cx="1327355" cy="400110"/>
            </a:xfrm>
            <a:prstGeom prst="rect">
              <a:avLst/>
            </a:prstGeom>
            <a:noFill/>
          </p:spPr>
          <p:txBody>
            <a:bodyPr wrap="square">
              <a:spAutoFit/>
            </a:bodyPr>
            <a:lstStyle/>
            <a:p>
              <a:pPr algn="ctr"/>
              <a:r>
                <a:rPr lang="ja-JP" altLang="en-US" sz="2000" b="1" dirty="0">
                  <a:solidFill>
                    <a:srgbClr val="000000"/>
                  </a:solidFill>
                  <a:latin typeface="Arial" panose="020B0604020202020204" pitchFamily="34" charset="0"/>
                  <a:ea typeface="HY울릉도M"/>
                  <a:cs typeface="Arial" panose="020B0604020202020204" pitchFamily="34" charset="0"/>
                </a:rPr>
                <a:t>感染</a:t>
              </a:r>
              <a:endParaRPr lang="ko-KR" altLang="en-US" sz="2000" dirty="0"/>
            </a:p>
          </p:txBody>
        </p:sp>
        <p:sp>
          <p:nvSpPr>
            <p:cNvPr id="10" name="TextBox 9">
              <a:extLst>
                <a:ext uri="{FF2B5EF4-FFF2-40B4-BE49-F238E27FC236}">
                  <a16:creationId xmlns:a16="http://schemas.microsoft.com/office/drawing/2014/main" id="{CBE65404-A612-86B3-67DB-D8CED44895FC}"/>
                </a:ext>
              </a:extLst>
            </p:cNvPr>
            <p:cNvSpPr txBox="1"/>
            <p:nvPr/>
          </p:nvSpPr>
          <p:spPr>
            <a:xfrm>
              <a:off x="9381137" y="9213951"/>
              <a:ext cx="1766710" cy="400110"/>
            </a:xfrm>
            <a:prstGeom prst="rect">
              <a:avLst/>
            </a:prstGeom>
            <a:noFill/>
          </p:spPr>
          <p:txBody>
            <a:bodyPr wrap="square">
              <a:spAutoFit/>
            </a:bodyPr>
            <a:lstStyle/>
            <a:p>
              <a:pPr algn="ctr"/>
              <a:r>
                <a:rPr lang="ja-JP" altLang="en-US" sz="2000" b="1" dirty="0">
                  <a:solidFill>
                    <a:srgbClr val="000000"/>
                  </a:solidFill>
                  <a:latin typeface="Arial" panose="020B0604020202020204" pitchFamily="34" charset="0"/>
                  <a:ea typeface="HY울릉도M"/>
                  <a:cs typeface="Arial" panose="020B0604020202020204" pitchFamily="34" charset="0"/>
                </a:rPr>
                <a:t>化膿性の悪化</a:t>
              </a:r>
              <a:endParaRPr lang="ko-KR" altLang="en-US" sz="2000" dirty="0"/>
            </a:p>
          </p:txBody>
        </p:sp>
        <p:sp>
          <p:nvSpPr>
            <p:cNvPr id="11" name="TextBox 10">
              <a:extLst>
                <a:ext uri="{FF2B5EF4-FFF2-40B4-BE49-F238E27FC236}">
                  <a16:creationId xmlns:a16="http://schemas.microsoft.com/office/drawing/2014/main" id="{5B7007D9-E02F-9322-46A0-3EFDAF775445}"/>
                </a:ext>
              </a:extLst>
            </p:cNvPr>
            <p:cNvSpPr txBox="1"/>
            <p:nvPr/>
          </p:nvSpPr>
          <p:spPr>
            <a:xfrm>
              <a:off x="5627215" y="5674123"/>
              <a:ext cx="2137719" cy="400110"/>
            </a:xfrm>
            <a:prstGeom prst="rect">
              <a:avLst/>
            </a:prstGeom>
            <a:noFill/>
          </p:spPr>
          <p:txBody>
            <a:bodyPr wrap="square">
              <a:spAutoFit/>
            </a:bodyPr>
            <a:lstStyle/>
            <a:p>
              <a:pPr algn="ctr"/>
              <a:r>
                <a:rPr lang="ja-JP" altLang="en-US" sz="2000" b="1" dirty="0">
                  <a:solidFill>
                    <a:srgbClr val="000000"/>
                  </a:solidFill>
                  <a:latin typeface="Arial" panose="020B0604020202020204" pitchFamily="34" charset="0"/>
                  <a:ea typeface="HY울릉도M"/>
                  <a:cs typeface="Arial" panose="020B0604020202020204" pitchFamily="34" charset="0"/>
                </a:rPr>
                <a:t>皮脂排出の停止</a:t>
              </a:r>
              <a:endParaRPr lang="ko-KR" altLang="en-US" sz="2000" dirty="0"/>
            </a:p>
          </p:txBody>
        </p:sp>
        <p:sp>
          <p:nvSpPr>
            <p:cNvPr id="12" name="TextBox 11">
              <a:extLst>
                <a:ext uri="{FF2B5EF4-FFF2-40B4-BE49-F238E27FC236}">
                  <a16:creationId xmlns:a16="http://schemas.microsoft.com/office/drawing/2014/main" id="{04FACB68-5EE0-B32F-15CC-1FCCFF56087C}"/>
                </a:ext>
              </a:extLst>
            </p:cNvPr>
            <p:cNvSpPr txBox="1"/>
            <p:nvPr/>
          </p:nvSpPr>
          <p:spPr>
            <a:xfrm>
              <a:off x="9136640" y="5674123"/>
              <a:ext cx="2137719" cy="400110"/>
            </a:xfrm>
            <a:prstGeom prst="rect">
              <a:avLst/>
            </a:prstGeom>
            <a:noFill/>
          </p:spPr>
          <p:txBody>
            <a:bodyPr wrap="square">
              <a:spAutoFit/>
            </a:bodyPr>
            <a:lstStyle/>
            <a:p>
              <a:pPr algn="ctr"/>
              <a:r>
                <a:rPr lang="ja-JP" altLang="ja-JP" sz="2000" b="1" kern="1200" dirty="0">
                  <a:solidFill>
                    <a:srgbClr val="000000"/>
                  </a:solidFill>
                  <a:effectLst/>
                  <a:latin typeface="맑은 고딕" panose="020B0503020000020004" pitchFamily="34" charset="-127"/>
                  <a:ea typeface="游ゴシック" panose="020B0400000000000000" pitchFamily="50" charset="-128"/>
                  <a:cs typeface="+mn-cs"/>
                </a:rPr>
                <a:t>丘疹</a:t>
              </a:r>
              <a:r>
                <a:rPr lang="ja-JP" altLang="en-US" sz="2000" b="1" dirty="0">
                  <a:solidFill>
                    <a:srgbClr val="000000"/>
                  </a:solidFill>
                  <a:latin typeface="Arial" panose="020B0604020202020204" pitchFamily="34" charset="0"/>
                  <a:ea typeface="HY울릉도M"/>
                  <a:cs typeface="Arial" panose="020B0604020202020204" pitchFamily="34" charset="0"/>
                </a:rPr>
                <a:t>発生</a:t>
              </a:r>
              <a:endParaRPr lang="ko-KR" altLang="en-US" sz="2000" dirty="0"/>
            </a:p>
          </p:txBody>
        </p:sp>
        <p:sp>
          <p:nvSpPr>
            <p:cNvPr id="13" name="TextBox 12">
              <a:extLst>
                <a:ext uri="{FF2B5EF4-FFF2-40B4-BE49-F238E27FC236}">
                  <a16:creationId xmlns:a16="http://schemas.microsoft.com/office/drawing/2014/main" id="{A9E95ED3-2B3A-75D3-20DB-ADEF5915D283}"/>
                </a:ext>
              </a:extLst>
            </p:cNvPr>
            <p:cNvSpPr txBox="1"/>
            <p:nvPr/>
          </p:nvSpPr>
          <p:spPr>
            <a:xfrm>
              <a:off x="1977550" y="9213951"/>
              <a:ext cx="2351491" cy="400110"/>
            </a:xfrm>
            <a:prstGeom prst="rect">
              <a:avLst/>
            </a:prstGeom>
            <a:noFill/>
          </p:spPr>
          <p:txBody>
            <a:bodyPr wrap="square">
              <a:spAutoFit/>
            </a:bodyPr>
            <a:lstStyle/>
            <a:p>
              <a:pPr algn="ctr"/>
              <a:r>
                <a:rPr lang="ja-JP" altLang="en-US" sz="2000" b="1" dirty="0">
                  <a:solidFill>
                    <a:srgbClr val="000000"/>
                  </a:solidFill>
                  <a:latin typeface="Arial" panose="020B0604020202020204" pitchFamily="34" charset="0"/>
                  <a:ea typeface="HY울릉도M"/>
                  <a:cs typeface="Arial" panose="020B0604020202020204" pitchFamily="34" charset="0"/>
                </a:rPr>
                <a:t>炎症性</a:t>
              </a:r>
              <a:r>
                <a:rPr lang="ja-JP" altLang="ja-JP" sz="2000" b="1" kern="1200" dirty="0">
                  <a:solidFill>
                    <a:srgbClr val="000000"/>
                  </a:solidFill>
                  <a:effectLst/>
                  <a:latin typeface="맑은 고딕" panose="020B0503020000020004" pitchFamily="34" charset="-127"/>
                  <a:ea typeface="游ゴシック" panose="020B0400000000000000" pitchFamily="50" charset="-128"/>
                  <a:cs typeface="+mn-cs"/>
                </a:rPr>
                <a:t>丘疹</a:t>
              </a:r>
              <a:r>
                <a:rPr lang="ja-JP" altLang="en-US" sz="2000" b="1" dirty="0">
                  <a:solidFill>
                    <a:srgbClr val="000000"/>
                  </a:solidFill>
                  <a:latin typeface="Arial" panose="020B0604020202020204" pitchFamily="34" charset="0"/>
                  <a:ea typeface="HY울릉도M"/>
                  <a:cs typeface="Arial" panose="020B0604020202020204" pitchFamily="34" charset="0"/>
                </a:rPr>
                <a:t>発生</a:t>
              </a:r>
              <a:endParaRPr lang="ko-KR" altLang="en-US" sz="2000" dirty="0"/>
            </a:p>
          </p:txBody>
        </p:sp>
        <p:sp>
          <p:nvSpPr>
            <p:cNvPr id="14" name="TextBox 13">
              <a:extLst>
                <a:ext uri="{FF2B5EF4-FFF2-40B4-BE49-F238E27FC236}">
                  <a16:creationId xmlns:a16="http://schemas.microsoft.com/office/drawing/2014/main" id="{307B5FAC-99A0-29D7-34FE-EBEDE0666D7C}"/>
                </a:ext>
              </a:extLst>
            </p:cNvPr>
            <p:cNvSpPr txBox="1"/>
            <p:nvPr/>
          </p:nvSpPr>
          <p:spPr>
            <a:xfrm>
              <a:off x="5503703" y="9213951"/>
              <a:ext cx="2351491" cy="400110"/>
            </a:xfrm>
            <a:prstGeom prst="rect">
              <a:avLst/>
            </a:prstGeom>
            <a:noFill/>
          </p:spPr>
          <p:txBody>
            <a:bodyPr wrap="square">
              <a:spAutoFit/>
            </a:bodyPr>
            <a:lstStyle/>
            <a:p>
              <a:pPr algn="ctr"/>
              <a:r>
                <a:rPr lang="ja-JP" altLang="en-US" sz="2000" b="1" dirty="0">
                  <a:solidFill>
                    <a:srgbClr val="000000"/>
                  </a:solidFill>
                  <a:latin typeface="Arial" panose="020B0604020202020204" pitchFamily="34" charset="0"/>
                  <a:ea typeface="HY울릉도M"/>
                  <a:cs typeface="Arial" panose="020B0604020202020204" pitchFamily="34" charset="0"/>
                </a:rPr>
                <a:t>炎症性結節の発生</a:t>
              </a:r>
              <a:endParaRPr lang="ko-KR" altLang="en-US" sz="2000" dirty="0"/>
            </a:p>
          </p:txBody>
        </p:sp>
        <p:sp>
          <p:nvSpPr>
            <p:cNvPr id="15" name="TextBox 14">
              <a:extLst>
                <a:ext uri="{FF2B5EF4-FFF2-40B4-BE49-F238E27FC236}">
                  <a16:creationId xmlns:a16="http://schemas.microsoft.com/office/drawing/2014/main" id="{59F824DE-55DF-E7CB-41B2-A31370B07F38}"/>
                </a:ext>
              </a:extLst>
            </p:cNvPr>
            <p:cNvSpPr txBox="1"/>
            <p:nvPr/>
          </p:nvSpPr>
          <p:spPr>
            <a:xfrm>
              <a:off x="12513950" y="9213951"/>
              <a:ext cx="2586640" cy="400110"/>
            </a:xfrm>
            <a:prstGeom prst="rect">
              <a:avLst/>
            </a:prstGeom>
            <a:noFill/>
          </p:spPr>
          <p:txBody>
            <a:bodyPr wrap="square">
              <a:spAutoFit/>
            </a:bodyPr>
            <a:lstStyle/>
            <a:p>
              <a:pPr algn="ctr"/>
              <a:r>
                <a:rPr lang="ja-JP" altLang="en-US" sz="2000" b="1" dirty="0">
                  <a:solidFill>
                    <a:srgbClr val="000000"/>
                  </a:solidFill>
                  <a:latin typeface="Arial" panose="020B0604020202020204" pitchFamily="34" charset="0"/>
                  <a:ea typeface="HY울릉도M"/>
                  <a:cs typeface="Arial" panose="020B0604020202020204" pitchFamily="34" charset="0"/>
                </a:rPr>
                <a:t>排出後毛穴が広がる</a:t>
              </a:r>
              <a:endParaRPr lang="ko-KR" altLang="en-US" sz="2000" dirty="0"/>
            </a:p>
          </p:txBody>
        </p:sp>
        <p:sp>
          <p:nvSpPr>
            <p:cNvPr id="16" name="TextBox 15">
              <a:extLst>
                <a:ext uri="{FF2B5EF4-FFF2-40B4-BE49-F238E27FC236}">
                  <a16:creationId xmlns:a16="http://schemas.microsoft.com/office/drawing/2014/main" id="{3C5257E2-9566-5EF7-A620-99EFEC9910B5}"/>
                </a:ext>
              </a:extLst>
            </p:cNvPr>
            <p:cNvSpPr txBox="1"/>
            <p:nvPr/>
          </p:nvSpPr>
          <p:spPr>
            <a:xfrm>
              <a:off x="2117790" y="5634634"/>
              <a:ext cx="2137719" cy="400110"/>
            </a:xfrm>
            <a:prstGeom prst="rect">
              <a:avLst/>
            </a:prstGeom>
            <a:noFill/>
          </p:spPr>
          <p:txBody>
            <a:bodyPr wrap="square">
              <a:spAutoFit/>
            </a:bodyPr>
            <a:lstStyle/>
            <a:p>
              <a:pPr algn="ctr"/>
              <a:r>
                <a:rPr lang="ja-JP" altLang="en-US" sz="2000" b="1" dirty="0">
                  <a:solidFill>
                    <a:srgbClr val="000000"/>
                  </a:solidFill>
                  <a:latin typeface="Arial" panose="020B0604020202020204" pitchFamily="34" charset="0"/>
                  <a:ea typeface="HY울릉도M"/>
                  <a:cs typeface="Arial" panose="020B0604020202020204" pitchFamily="34" charset="0"/>
                </a:rPr>
                <a:t>正常な毛穴</a:t>
              </a:r>
              <a:endParaRPr lang="ko-KR" altLang="en-US" sz="2000" dirty="0"/>
            </a:p>
          </p:txBody>
        </p:sp>
      </p:grpSp>
    </p:spTree>
    <p:extLst>
      <p:ext uri="{BB962C8B-B14F-4D97-AF65-F5344CB8AC3E}">
        <p14:creationId xmlns:p14="http://schemas.microsoft.com/office/powerpoint/2010/main" val="2241534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8" name="그림 27">
            <a:extLst>
              <a:ext uri="{FF2B5EF4-FFF2-40B4-BE49-F238E27FC236}">
                <a16:creationId xmlns:a16="http://schemas.microsoft.com/office/drawing/2014/main" id="{276949D8-13A3-476D-E55B-EEAF2F32B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4040"/>
          <a:stretch>
            <a:fillRect/>
          </a:stretch>
        </p:blipFill>
        <p:spPr bwMode="auto">
          <a:xfrm>
            <a:off x="9181505" y="9715501"/>
            <a:ext cx="1250156"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직사각형 7">
            <a:extLst>
              <a:ext uri="{FF2B5EF4-FFF2-40B4-BE49-F238E27FC236}">
                <a16:creationId xmlns:a16="http://schemas.microsoft.com/office/drawing/2014/main" id="{52EDE589-07F2-93FF-0E04-C156D17B0E31}"/>
              </a:ext>
            </a:extLst>
          </p:cNvPr>
          <p:cNvSpPr>
            <a:spLocks noChangeArrowheads="1"/>
          </p:cNvSpPr>
          <p:nvPr/>
        </p:nvSpPr>
        <p:spPr bwMode="auto">
          <a:xfrm>
            <a:off x="7788474" y="9776222"/>
            <a:ext cx="14895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ko-KR" altLang="en-US" sz="1350" b="1">
                <a:solidFill>
                  <a:srgbClr val="000000"/>
                </a:solidFill>
              </a:rPr>
              <a:t>주</a:t>
            </a:r>
            <a:r>
              <a:rPr lang="en-US" altLang="ko-KR" sz="1350" b="1">
                <a:solidFill>
                  <a:srgbClr val="000000"/>
                </a:solidFill>
              </a:rPr>
              <a:t>) </a:t>
            </a:r>
            <a:r>
              <a:rPr lang="ko-KR" altLang="en-US" sz="1350" b="1">
                <a:solidFill>
                  <a:srgbClr val="000000"/>
                </a:solidFill>
              </a:rPr>
              <a:t>엠비랩코리아</a:t>
            </a:r>
          </a:p>
        </p:txBody>
      </p:sp>
      <p:sp>
        <p:nvSpPr>
          <p:cNvPr id="2" name="직사각형 1">
            <a:extLst>
              <a:ext uri="{FF2B5EF4-FFF2-40B4-BE49-F238E27FC236}">
                <a16:creationId xmlns:a16="http://schemas.microsoft.com/office/drawing/2014/main" id="{DD6184AE-F652-92D3-E535-EF1DF52FF7E5}"/>
              </a:ext>
            </a:extLst>
          </p:cNvPr>
          <p:cNvSpPr>
            <a:spLocks noChangeArrowheads="1"/>
          </p:cNvSpPr>
          <p:nvPr/>
        </p:nvSpPr>
        <p:spPr bwMode="auto">
          <a:xfrm>
            <a:off x="6578181" y="896945"/>
            <a:ext cx="5157223"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3200" b="1" dirty="0">
                <a:solidFill>
                  <a:srgbClr val="000000"/>
                </a:solidFill>
              </a:rPr>
              <a:t>炎症性と非炎症性の分類</a:t>
            </a:r>
            <a:endParaRPr lang="ko-KR" altLang="en-US" sz="3200" b="1" dirty="0">
              <a:solidFill>
                <a:srgbClr val="000000"/>
              </a:solidFill>
            </a:endParaRPr>
          </a:p>
        </p:txBody>
      </p:sp>
      <p:sp>
        <p:nvSpPr>
          <p:cNvPr id="3" name="제목 1">
            <a:extLst>
              <a:ext uri="{FF2B5EF4-FFF2-40B4-BE49-F238E27FC236}">
                <a16:creationId xmlns:a16="http://schemas.microsoft.com/office/drawing/2014/main" id="{315625DB-210A-2188-6BDF-FC2FA448E1CC}"/>
              </a:ext>
            </a:extLst>
          </p:cNvPr>
          <p:cNvSpPr>
            <a:spLocks noGrp="1"/>
          </p:cNvSpPr>
          <p:nvPr>
            <p:ph type="title"/>
          </p:nvPr>
        </p:nvSpPr>
        <p:spPr>
          <a:xfrm>
            <a:off x="1100055" y="672430"/>
            <a:ext cx="7568355" cy="1044611"/>
          </a:xfrm>
        </p:spPr>
        <p:txBody>
          <a:bodyPr>
            <a:noAutofit/>
          </a:bodyPr>
          <a:lstStyle/>
          <a:p>
            <a:r>
              <a:rPr lang="ja-JP" altLang="en-US" sz="4400" b="1" dirty="0"/>
              <a:t>ニキビの様々な分類</a:t>
            </a:r>
            <a:endParaRPr lang="ko-KR" altLang="en-US" sz="4400" b="1" dirty="0"/>
          </a:p>
        </p:txBody>
      </p:sp>
      <p:grpSp>
        <p:nvGrpSpPr>
          <p:cNvPr id="27" name="グループ化 26">
            <a:extLst>
              <a:ext uri="{FF2B5EF4-FFF2-40B4-BE49-F238E27FC236}">
                <a16:creationId xmlns:a16="http://schemas.microsoft.com/office/drawing/2014/main" id="{263C3687-BE4C-5690-97F6-D6F86DCDFAD2}"/>
              </a:ext>
            </a:extLst>
          </p:cNvPr>
          <p:cNvGrpSpPr/>
          <p:nvPr/>
        </p:nvGrpSpPr>
        <p:grpSpPr>
          <a:xfrm>
            <a:off x="8859975" y="2262664"/>
            <a:ext cx="7952241" cy="6872557"/>
            <a:chOff x="8859975" y="2262664"/>
            <a:chExt cx="7952241" cy="6872557"/>
          </a:xfrm>
        </p:grpSpPr>
        <p:grpSp>
          <p:nvGrpSpPr>
            <p:cNvPr id="26" name="그룹 25">
              <a:extLst>
                <a:ext uri="{FF2B5EF4-FFF2-40B4-BE49-F238E27FC236}">
                  <a16:creationId xmlns:a16="http://schemas.microsoft.com/office/drawing/2014/main" id="{2C58C975-512D-7DC0-E7B0-96489AB5A1AE}"/>
                </a:ext>
              </a:extLst>
            </p:cNvPr>
            <p:cNvGrpSpPr/>
            <p:nvPr/>
          </p:nvGrpSpPr>
          <p:grpSpPr>
            <a:xfrm>
              <a:off x="10668455" y="2618492"/>
              <a:ext cx="6143749" cy="3405926"/>
              <a:chOff x="8320535" y="4594979"/>
              <a:chExt cx="5324746" cy="2820379"/>
            </a:xfrm>
          </p:grpSpPr>
          <p:pic>
            <p:nvPicPr>
              <p:cNvPr id="12" name="Picture 1">
                <a:extLst>
                  <a:ext uri="{FF2B5EF4-FFF2-40B4-BE49-F238E27FC236}">
                    <a16:creationId xmlns:a16="http://schemas.microsoft.com/office/drawing/2014/main" id="{1931E984-BB34-CDC8-6FDE-D92B57623DCA}"/>
                  </a:ext>
                </a:extLst>
              </p:cNvPr>
              <p:cNvPicPr>
                <a:picLocks noChangeArrowheads="1"/>
              </p:cNvPicPr>
              <p:nvPr/>
            </p:nvPicPr>
            <p:blipFill rotWithShape="1">
              <a:blip r:embed="rId4" cstate="print"/>
              <a:srcRect l="52298" t="5694" r="29466" b="23492"/>
              <a:stretch/>
            </p:blipFill>
            <p:spPr bwMode="auto">
              <a:xfrm>
                <a:off x="8320535" y="4594979"/>
                <a:ext cx="2488703" cy="2638287"/>
              </a:xfrm>
              <a:prstGeom prst="roundRect">
                <a:avLst>
                  <a:gd name="adj" fmla="val 8594"/>
                </a:avLst>
              </a:prstGeom>
              <a:solidFill>
                <a:srgbClr val="FFFFFF">
                  <a:shade val="85000"/>
                </a:srgbClr>
              </a:solidFill>
              <a:ln>
                <a:noFill/>
              </a:ln>
              <a:effectLst/>
            </p:spPr>
          </p:pic>
          <p:pic>
            <p:nvPicPr>
              <p:cNvPr id="16" name="Picture 4">
                <a:extLst>
                  <a:ext uri="{FF2B5EF4-FFF2-40B4-BE49-F238E27FC236}">
                    <a16:creationId xmlns:a16="http://schemas.microsoft.com/office/drawing/2014/main" id="{A2CD22D7-DDB0-FB2C-83EF-79730594AAB4}"/>
                  </a:ext>
                </a:extLst>
              </p:cNvPr>
              <p:cNvPicPr>
                <a:picLocks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2212" r="21311" b="42010"/>
              <a:stretch/>
            </p:blipFill>
            <p:spPr bwMode="auto">
              <a:xfrm>
                <a:off x="10705424" y="4706080"/>
                <a:ext cx="2939857" cy="27092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그룹 23">
              <a:extLst>
                <a:ext uri="{FF2B5EF4-FFF2-40B4-BE49-F238E27FC236}">
                  <a16:creationId xmlns:a16="http://schemas.microsoft.com/office/drawing/2014/main" id="{7893FB6C-F084-2FD6-CB52-F978C08CD084}"/>
                </a:ext>
              </a:extLst>
            </p:cNvPr>
            <p:cNvGrpSpPr/>
            <p:nvPr/>
          </p:nvGrpSpPr>
          <p:grpSpPr>
            <a:xfrm>
              <a:off x="11036578" y="5850782"/>
              <a:ext cx="5775638" cy="3284439"/>
              <a:chOff x="13960081" y="4742186"/>
              <a:chExt cx="4706344" cy="2551648"/>
            </a:xfrm>
          </p:grpSpPr>
          <p:pic>
            <p:nvPicPr>
              <p:cNvPr id="13" name="Picture 1">
                <a:extLst>
                  <a:ext uri="{FF2B5EF4-FFF2-40B4-BE49-F238E27FC236}">
                    <a16:creationId xmlns:a16="http://schemas.microsoft.com/office/drawing/2014/main" id="{FD0DDA93-F537-DC46-976D-142156BEE4FF}"/>
                  </a:ext>
                </a:extLst>
              </p:cNvPr>
              <p:cNvPicPr>
                <a:picLocks noChangeArrowheads="1"/>
              </p:cNvPicPr>
              <p:nvPr/>
            </p:nvPicPr>
            <p:blipFill rotWithShape="1">
              <a:blip r:embed="rId4" cstate="print"/>
              <a:srcRect l="77768" t="2172" r="3061" b="22398"/>
              <a:stretch/>
            </p:blipFill>
            <p:spPr bwMode="auto">
              <a:xfrm>
                <a:off x="13960081" y="4742186"/>
                <a:ext cx="2161611" cy="2462980"/>
              </a:xfrm>
              <a:prstGeom prst="roundRect">
                <a:avLst>
                  <a:gd name="adj" fmla="val 8594"/>
                </a:avLst>
              </a:prstGeom>
              <a:solidFill>
                <a:srgbClr val="FFFFFF">
                  <a:shade val="85000"/>
                </a:srgbClr>
              </a:solidFill>
              <a:ln>
                <a:noFill/>
              </a:ln>
              <a:effectLst/>
            </p:spPr>
          </p:pic>
          <p:pic>
            <p:nvPicPr>
              <p:cNvPr id="19" name="Picture 14" descr="ì¬ëë¦ì ëí ì´ë¯¸ì§ ê²ìê²°ê³¼">
                <a:extLst>
                  <a:ext uri="{FF2B5EF4-FFF2-40B4-BE49-F238E27FC236}">
                    <a16:creationId xmlns:a16="http://schemas.microsoft.com/office/drawing/2014/main" id="{8B177461-A2C4-5802-4F90-0340B35E410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7050" t="11334" b="15514"/>
              <a:stretch/>
            </p:blipFill>
            <p:spPr bwMode="auto">
              <a:xfrm>
                <a:off x="16020674" y="4926162"/>
                <a:ext cx="2645751" cy="2367672"/>
              </a:xfrm>
              <a:prstGeom prst="ellipse">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5">
              <a:extLst>
                <a:ext uri="{FF2B5EF4-FFF2-40B4-BE49-F238E27FC236}">
                  <a16:creationId xmlns:a16="http://schemas.microsoft.com/office/drawing/2014/main" id="{C1D1A762-7D5D-DBA2-EB85-145C6A235B75}"/>
                </a:ext>
              </a:extLst>
            </p:cNvPr>
            <p:cNvSpPr txBox="1">
              <a:spLocks noChangeArrowheads="1"/>
            </p:cNvSpPr>
            <p:nvPr/>
          </p:nvSpPr>
          <p:spPr bwMode="auto">
            <a:xfrm>
              <a:off x="9269246" y="6972402"/>
              <a:ext cx="2247527"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ja-JP" sz="2400" b="1" kern="1200" dirty="0">
                  <a:solidFill>
                    <a:srgbClr val="000000"/>
                  </a:solidFill>
                  <a:effectLst/>
                  <a:latin typeface="Arial" panose="020B0604020202020204" pitchFamily="34" charset="0"/>
                  <a:ea typeface="HY울릉도M"/>
                  <a:cs typeface="Arial" panose="020B0604020202020204" pitchFamily="34" charset="0"/>
                </a:rPr>
                <a:t>結晶性</a:t>
              </a:r>
              <a:r>
                <a:rPr lang="en-US" altLang="ja-JP" sz="2400" b="1" kern="1200" dirty="0">
                  <a:solidFill>
                    <a:srgbClr val="000000"/>
                  </a:solidFill>
                  <a:effectLst/>
                  <a:latin typeface="Arial" panose="020B0604020202020204" pitchFamily="34" charset="0"/>
                  <a:ea typeface="HY울릉도M"/>
                  <a:cs typeface="Arial" panose="020B0604020202020204" pitchFamily="34" charset="0"/>
                </a:rPr>
                <a:t>,</a:t>
              </a:r>
              <a:endParaRPr lang="en-US" altLang="ko-KR" sz="2400" b="1" dirty="0">
                <a:solidFill>
                  <a:srgbClr val="000000"/>
                </a:solidFill>
                <a:latin typeface="HY울릉도M"/>
                <a:ea typeface="HY울릉도M"/>
                <a:cs typeface="HY울릉도M"/>
              </a:endParaRPr>
            </a:p>
            <a:p>
              <a:pPr algn="ctr"/>
              <a:r>
                <a:rPr lang="ja-JP" altLang="en-US" sz="2400" b="1" dirty="0">
                  <a:solidFill>
                    <a:srgbClr val="000000"/>
                  </a:solidFill>
                  <a:latin typeface="HY울릉도M"/>
                  <a:ea typeface="HY울릉도M"/>
                  <a:cs typeface="HY울릉도M"/>
                </a:rPr>
                <a:t>化膿性</a:t>
              </a:r>
              <a:endParaRPr lang="ko-KR" altLang="en-US" sz="2400" b="1" dirty="0">
                <a:solidFill>
                  <a:srgbClr val="000000"/>
                </a:solidFill>
                <a:latin typeface="HY울릉도M"/>
                <a:ea typeface="HY울릉도M"/>
                <a:cs typeface="HY울릉도M"/>
              </a:endParaRPr>
            </a:p>
          </p:txBody>
        </p:sp>
        <p:sp>
          <p:nvSpPr>
            <p:cNvPr id="25" name="TextBox 1">
              <a:extLst>
                <a:ext uri="{FF2B5EF4-FFF2-40B4-BE49-F238E27FC236}">
                  <a16:creationId xmlns:a16="http://schemas.microsoft.com/office/drawing/2014/main" id="{21C1A4DE-AA69-B581-EFCA-5B2D84CDE368}"/>
                </a:ext>
              </a:extLst>
            </p:cNvPr>
            <p:cNvSpPr txBox="1">
              <a:spLocks noChangeArrowheads="1"/>
            </p:cNvSpPr>
            <p:nvPr/>
          </p:nvSpPr>
          <p:spPr bwMode="auto">
            <a:xfrm>
              <a:off x="9269246" y="3958291"/>
              <a:ext cx="2247527"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ja-JP" sz="2400" b="1" kern="1200" dirty="0">
                  <a:solidFill>
                    <a:srgbClr val="000000"/>
                  </a:solidFill>
                  <a:effectLst/>
                  <a:latin typeface="맑은 고딕" panose="020B0503020000020004" pitchFamily="34" charset="-127"/>
                  <a:ea typeface="游ゴシック" panose="020B0400000000000000" pitchFamily="50" charset="-128"/>
                  <a:cs typeface="+mn-cs"/>
                </a:rPr>
                <a:t>丘疹</a:t>
              </a:r>
              <a:r>
                <a:rPr lang="ja-JP" altLang="en-US" sz="2400" b="1" kern="1200" dirty="0">
                  <a:solidFill>
                    <a:srgbClr val="000000"/>
                  </a:solidFill>
                  <a:effectLst/>
                  <a:latin typeface="맑은 고딕" panose="020B0503020000020004" pitchFamily="34" charset="-127"/>
                  <a:ea typeface="游ゴシック" panose="020B0400000000000000" pitchFamily="50" charset="-128"/>
                  <a:cs typeface="+mn-cs"/>
                </a:rPr>
                <a:t>性</a:t>
              </a:r>
              <a:r>
                <a:rPr lang="en-US" altLang="ko-KR" sz="2400" b="1" dirty="0">
                  <a:solidFill>
                    <a:srgbClr val="000000"/>
                  </a:solidFill>
                  <a:latin typeface="HY울릉도M"/>
                  <a:ea typeface="HY울릉도M"/>
                  <a:cs typeface="HY울릉도M"/>
                </a:rPr>
                <a:t>,</a:t>
              </a:r>
            </a:p>
            <a:p>
              <a:pPr algn="ctr"/>
              <a:r>
                <a:rPr lang="ja-JP" altLang="ja-JP" sz="2400" b="1" kern="1200" dirty="0">
                  <a:solidFill>
                    <a:srgbClr val="000000"/>
                  </a:solidFill>
                  <a:effectLst/>
                  <a:latin typeface="Arial" panose="020B0604020202020204" pitchFamily="34" charset="0"/>
                  <a:ea typeface="HY울릉도M"/>
                  <a:cs typeface="Arial" panose="020B0604020202020204" pitchFamily="34" charset="0"/>
                </a:rPr>
                <a:t>嚢胞性</a:t>
              </a:r>
              <a:endParaRPr lang="ko-KR" altLang="en-US" sz="2400" b="1" dirty="0">
                <a:solidFill>
                  <a:srgbClr val="000000"/>
                </a:solidFill>
                <a:latin typeface="HY울릉도M"/>
                <a:ea typeface="HY울릉도M"/>
                <a:cs typeface="HY울릉도M"/>
              </a:endParaRPr>
            </a:p>
          </p:txBody>
        </p:sp>
        <p:cxnSp>
          <p:nvCxnSpPr>
            <p:cNvPr id="36" name="연결선: 꺾임 35">
              <a:extLst>
                <a:ext uri="{FF2B5EF4-FFF2-40B4-BE49-F238E27FC236}">
                  <a16:creationId xmlns:a16="http://schemas.microsoft.com/office/drawing/2014/main" id="{DC6209C1-2B3C-B703-795A-7ACED37B5812}"/>
                </a:ext>
              </a:extLst>
            </p:cNvPr>
            <p:cNvCxnSpPr>
              <a:cxnSpLocks/>
              <a:stCxn id="10" idx="1"/>
            </p:cNvCxnSpPr>
            <p:nvPr/>
          </p:nvCxnSpPr>
          <p:spPr>
            <a:xfrm rot="10800000" flipV="1">
              <a:off x="8859975" y="2262664"/>
              <a:ext cx="454601" cy="3512978"/>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직선 연결선 36">
              <a:extLst>
                <a:ext uri="{FF2B5EF4-FFF2-40B4-BE49-F238E27FC236}">
                  <a16:creationId xmlns:a16="http://schemas.microsoft.com/office/drawing/2014/main" id="{C472E9D8-D4E4-71DF-92C6-6F8B7A8B42DA}"/>
                </a:ext>
              </a:extLst>
            </p:cNvPr>
            <p:cNvCxnSpPr/>
            <p:nvPr/>
          </p:nvCxnSpPr>
          <p:spPr>
            <a:xfrm flipH="1">
              <a:off x="8859975" y="5717184"/>
              <a:ext cx="184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연결선: 꺾임 38">
              <a:extLst>
                <a:ext uri="{FF2B5EF4-FFF2-40B4-BE49-F238E27FC236}">
                  <a16:creationId xmlns:a16="http://schemas.microsoft.com/office/drawing/2014/main" id="{08578E83-FF3B-E588-8524-40B614179988}"/>
                </a:ext>
              </a:extLst>
            </p:cNvPr>
            <p:cNvCxnSpPr>
              <a:stCxn id="25" idx="1"/>
              <a:endCxn id="11" idx="1"/>
            </p:cNvCxnSpPr>
            <p:nvPr/>
          </p:nvCxnSpPr>
          <p:spPr>
            <a:xfrm rot="10800000" flipV="1">
              <a:off x="9269246" y="4373789"/>
              <a:ext cx="12700" cy="3014111"/>
            </a:xfrm>
            <a:prstGeom prst="bentConnector3">
              <a:avLst>
                <a:gd name="adj1" fmla="val 180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 name="TextBox 12">
            <a:extLst>
              <a:ext uri="{FF2B5EF4-FFF2-40B4-BE49-F238E27FC236}">
                <a16:creationId xmlns:a16="http://schemas.microsoft.com/office/drawing/2014/main" id="{F41B4D2A-6A8F-2A17-331F-37EDADBC2772}"/>
              </a:ext>
            </a:extLst>
          </p:cNvPr>
          <p:cNvSpPr txBox="1">
            <a:spLocks noChangeArrowheads="1"/>
          </p:cNvSpPr>
          <p:nvPr/>
        </p:nvSpPr>
        <p:spPr bwMode="auto">
          <a:xfrm>
            <a:off x="9314575" y="2040842"/>
            <a:ext cx="7526834" cy="461665"/>
          </a:xfrm>
          <a:prstGeom prst="rect">
            <a:avLst/>
          </a:prstGeom>
          <a:solidFill>
            <a:schemeClr val="accent5">
              <a:lumMod val="20000"/>
              <a:lumOff val="80000"/>
            </a:schemeClr>
          </a:solidFill>
          <a:ln w="9525">
            <a:solidFill>
              <a:schemeClr val="bg1">
                <a:lumMod val="65000"/>
              </a:schemeClr>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400" b="1" dirty="0">
                <a:solidFill>
                  <a:srgbClr val="FF0000"/>
                </a:solidFill>
                <a:latin typeface="HY울릉도M"/>
                <a:ea typeface="HY울릉도M"/>
                <a:cs typeface="HY울릉도M"/>
              </a:rPr>
              <a:t>炎症性</a:t>
            </a:r>
            <a:r>
              <a:rPr lang="ja-JP" altLang="en-US" sz="2400" b="1" dirty="0">
                <a:solidFill>
                  <a:srgbClr val="000000"/>
                </a:solidFill>
                <a:latin typeface="HY울릉도M"/>
                <a:ea typeface="HY울릉도M"/>
                <a:cs typeface="HY울릉도M"/>
              </a:rPr>
              <a:t>ニキビ</a:t>
            </a:r>
            <a:endParaRPr lang="ko-KR" altLang="en-US" sz="2400" b="1" dirty="0">
              <a:solidFill>
                <a:srgbClr val="000000"/>
              </a:solidFill>
              <a:latin typeface="HY울릉도M"/>
              <a:ea typeface="HY울릉도M"/>
              <a:cs typeface="HY울릉도M"/>
            </a:endParaRPr>
          </a:p>
        </p:txBody>
      </p:sp>
      <p:grpSp>
        <p:nvGrpSpPr>
          <p:cNvPr id="15" name="グループ化 14">
            <a:extLst>
              <a:ext uri="{FF2B5EF4-FFF2-40B4-BE49-F238E27FC236}">
                <a16:creationId xmlns:a16="http://schemas.microsoft.com/office/drawing/2014/main" id="{EFB3F810-F677-BCBD-0AF3-0F49EA3D2968}"/>
              </a:ext>
            </a:extLst>
          </p:cNvPr>
          <p:cNvGrpSpPr/>
          <p:nvPr/>
        </p:nvGrpSpPr>
        <p:grpSpPr>
          <a:xfrm>
            <a:off x="864086" y="2280088"/>
            <a:ext cx="7482350" cy="6846610"/>
            <a:chOff x="864086" y="2280088"/>
            <a:chExt cx="7482350" cy="6846610"/>
          </a:xfrm>
        </p:grpSpPr>
        <p:cxnSp>
          <p:nvCxnSpPr>
            <p:cNvPr id="34" name="연결선: 꺾임 33">
              <a:extLst>
                <a:ext uri="{FF2B5EF4-FFF2-40B4-BE49-F238E27FC236}">
                  <a16:creationId xmlns:a16="http://schemas.microsoft.com/office/drawing/2014/main" id="{45E0AA80-1269-6318-6F7A-3EF0B3D15498}"/>
                </a:ext>
              </a:extLst>
            </p:cNvPr>
            <p:cNvCxnSpPr>
              <a:cxnSpLocks/>
              <a:stCxn id="23" idx="1"/>
            </p:cNvCxnSpPr>
            <p:nvPr/>
          </p:nvCxnSpPr>
          <p:spPr>
            <a:xfrm rot="10800000" flipV="1">
              <a:off x="864086" y="2280088"/>
              <a:ext cx="298494" cy="3503972"/>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0" name="그룹 19">
              <a:extLst>
                <a:ext uri="{FF2B5EF4-FFF2-40B4-BE49-F238E27FC236}">
                  <a16:creationId xmlns:a16="http://schemas.microsoft.com/office/drawing/2014/main" id="{451556E6-201C-CE00-892C-05F2FFCEF2C4}"/>
                </a:ext>
              </a:extLst>
            </p:cNvPr>
            <p:cNvGrpSpPr/>
            <p:nvPr/>
          </p:nvGrpSpPr>
          <p:grpSpPr>
            <a:xfrm>
              <a:off x="2452628" y="2402997"/>
              <a:ext cx="5792145" cy="3506300"/>
              <a:chOff x="394047" y="4233032"/>
              <a:chExt cx="4614297" cy="2812906"/>
            </a:xfrm>
          </p:grpSpPr>
          <p:pic>
            <p:nvPicPr>
              <p:cNvPr id="7" name="Picture 1">
                <a:extLst>
                  <a:ext uri="{FF2B5EF4-FFF2-40B4-BE49-F238E27FC236}">
                    <a16:creationId xmlns:a16="http://schemas.microsoft.com/office/drawing/2014/main" id="{24C23BFD-0B69-CEF2-76AE-C78B70992495}"/>
                  </a:ext>
                </a:extLst>
              </p:cNvPr>
              <p:cNvPicPr>
                <a:picLocks noChangeArrowheads="1"/>
              </p:cNvPicPr>
              <p:nvPr/>
            </p:nvPicPr>
            <p:blipFill rotWithShape="1">
              <a:blip r:embed="rId4" cstate="print"/>
              <a:srcRect l="1869" t="2293" r="78657" b="24557"/>
              <a:stretch/>
            </p:blipFill>
            <p:spPr bwMode="auto">
              <a:xfrm>
                <a:off x="394047" y="4233032"/>
                <a:ext cx="2716002" cy="2812906"/>
              </a:xfrm>
              <a:prstGeom prst="roundRect">
                <a:avLst>
                  <a:gd name="adj" fmla="val 8594"/>
                </a:avLst>
              </a:prstGeom>
              <a:solidFill>
                <a:srgbClr val="FFFFFF">
                  <a:shade val="85000"/>
                </a:srgbClr>
              </a:solidFill>
              <a:ln>
                <a:noFill/>
              </a:ln>
              <a:effectLst/>
            </p:spPr>
          </p:pic>
          <p:pic>
            <p:nvPicPr>
              <p:cNvPr id="17" name="Picture 4">
                <a:extLst>
                  <a:ext uri="{FF2B5EF4-FFF2-40B4-BE49-F238E27FC236}">
                    <a16:creationId xmlns:a16="http://schemas.microsoft.com/office/drawing/2014/main" id="{EE4E0846-F8C7-5F43-905A-07D65B00BACD}"/>
                  </a:ext>
                </a:extLst>
              </p:cNvPr>
              <p:cNvPicPr>
                <a:picLocks noChangeArrowheads="1"/>
              </p:cNvPicPr>
              <p:nvPr/>
            </p:nvPicPr>
            <p:blipFill rotWithShape="1">
              <a:blip r:embed="rId9">
                <a:extLst>
                  <a:ext uri="{28A0092B-C50C-407E-A947-70E740481C1C}">
                    <a14:useLocalDpi xmlns:a14="http://schemas.microsoft.com/office/drawing/2010/main" val="0"/>
                  </a:ext>
                </a:extLst>
              </a:blip>
              <a:srcRect l="20558" t="5942" r="61648" b="42369"/>
              <a:stretch/>
            </p:blipFill>
            <p:spPr bwMode="auto">
              <a:xfrm>
                <a:off x="2763714" y="4442397"/>
                <a:ext cx="2244630" cy="2557187"/>
              </a:xfrm>
              <a:prstGeom prst="ellipse">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그룹 21">
              <a:extLst>
                <a:ext uri="{FF2B5EF4-FFF2-40B4-BE49-F238E27FC236}">
                  <a16:creationId xmlns:a16="http://schemas.microsoft.com/office/drawing/2014/main" id="{ACB1F7BD-D62D-49FC-2701-AC03827A9635}"/>
                </a:ext>
              </a:extLst>
            </p:cNvPr>
            <p:cNvGrpSpPr/>
            <p:nvPr/>
          </p:nvGrpSpPr>
          <p:grpSpPr>
            <a:xfrm>
              <a:off x="2713884" y="6065481"/>
              <a:ext cx="5632552" cy="3061217"/>
              <a:chOff x="4885638" y="4620679"/>
              <a:chExt cx="5000958" cy="2608106"/>
            </a:xfrm>
          </p:grpSpPr>
          <p:pic>
            <p:nvPicPr>
              <p:cNvPr id="14" name="Picture 1">
                <a:extLst>
                  <a:ext uri="{FF2B5EF4-FFF2-40B4-BE49-F238E27FC236}">
                    <a16:creationId xmlns:a16="http://schemas.microsoft.com/office/drawing/2014/main" id="{5E679D6B-14D3-54D5-40DD-C8A3C25483C3}"/>
                  </a:ext>
                </a:extLst>
              </p:cNvPr>
              <p:cNvPicPr>
                <a:picLocks noChangeArrowheads="1"/>
              </p:cNvPicPr>
              <p:nvPr/>
            </p:nvPicPr>
            <p:blipFill rotWithShape="1">
              <a:blip r:embed="rId4" cstate="print"/>
              <a:srcRect l="27843" t="7277" r="53873" b="26848"/>
              <a:stretch/>
            </p:blipFill>
            <p:spPr bwMode="auto">
              <a:xfrm>
                <a:off x="4885638" y="4638551"/>
                <a:ext cx="2656533" cy="2572364"/>
              </a:xfrm>
              <a:prstGeom prst="roundRect">
                <a:avLst>
                  <a:gd name="adj" fmla="val 8594"/>
                </a:avLst>
              </a:prstGeom>
              <a:solidFill>
                <a:srgbClr val="FFFFFF">
                  <a:shade val="85000"/>
                </a:srgbClr>
              </a:solidFill>
              <a:ln>
                <a:noFill/>
              </a:ln>
              <a:effectLst/>
            </p:spPr>
          </p:pic>
          <p:pic>
            <p:nvPicPr>
              <p:cNvPr id="18" name="Picture 4">
                <a:extLst>
                  <a:ext uri="{FF2B5EF4-FFF2-40B4-BE49-F238E27FC236}">
                    <a16:creationId xmlns:a16="http://schemas.microsoft.com/office/drawing/2014/main" id="{38560D6D-B036-2C87-3076-C46B1D120DB5}"/>
                  </a:ext>
                </a:extLst>
              </p:cNvPr>
              <p:cNvPicPr>
                <a:picLocks noChangeArrowheads="1"/>
              </p:cNvPicPr>
              <p:nvPr/>
            </p:nvPicPr>
            <p:blipFill rotWithShape="1">
              <a:blip r:embed="rId9">
                <a:extLst>
                  <a:ext uri="{28A0092B-C50C-407E-A947-70E740481C1C}">
                    <a14:useLocalDpi xmlns:a14="http://schemas.microsoft.com/office/drawing/2010/main" val="0"/>
                  </a:ext>
                </a:extLst>
              </a:blip>
              <a:srcRect r="79971" b="42010"/>
              <a:stretch/>
            </p:blipFill>
            <p:spPr bwMode="auto">
              <a:xfrm>
                <a:off x="7360156" y="4620679"/>
                <a:ext cx="2526440" cy="2608106"/>
              </a:xfrm>
              <a:prstGeom prst="ellipse">
                <a:avLst/>
              </a:prstGeom>
              <a:ln>
                <a:noFill/>
              </a:ln>
              <a:effectLst>
                <a:outerShdw blurRad="50800" dist="38100" dir="2700000" algn="t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1">
              <a:extLst>
                <a:ext uri="{FF2B5EF4-FFF2-40B4-BE49-F238E27FC236}">
                  <a16:creationId xmlns:a16="http://schemas.microsoft.com/office/drawing/2014/main" id="{962B34E9-A415-8E3F-C3DF-00DE8248AE88}"/>
                </a:ext>
              </a:extLst>
            </p:cNvPr>
            <p:cNvSpPr txBox="1">
              <a:spLocks noChangeArrowheads="1"/>
            </p:cNvSpPr>
            <p:nvPr/>
          </p:nvSpPr>
          <p:spPr bwMode="auto">
            <a:xfrm>
              <a:off x="1278834" y="7290308"/>
              <a:ext cx="1796071"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400" b="1" dirty="0">
                  <a:solidFill>
                    <a:srgbClr val="000000"/>
                  </a:solidFill>
                  <a:latin typeface="HY울릉도M"/>
                  <a:ea typeface="HY울릉도M"/>
                  <a:cs typeface="HY울릉도M"/>
                </a:rPr>
                <a:t>ホワイトヘッド</a:t>
              </a:r>
              <a:endParaRPr lang="ko-KR" altLang="en-US" sz="2400" b="1" dirty="0">
                <a:solidFill>
                  <a:srgbClr val="000000"/>
                </a:solidFill>
                <a:latin typeface="HY울릉도M"/>
                <a:ea typeface="HY울릉도M"/>
                <a:cs typeface="HY울릉도M"/>
              </a:endParaRPr>
            </a:p>
          </p:txBody>
        </p:sp>
        <p:sp>
          <p:nvSpPr>
            <p:cNvPr id="8" name="TextBox 1">
              <a:extLst>
                <a:ext uri="{FF2B5EF4-FFF2-40B4-BE49-F238E27FC236}">
                  <a16:creationId xmlns:a16="http://schemas.microsoft.com/office/drawing/2014/main" id="{AA487100-C712-2D27-93AC-A4FAD0118FCD}"/>
                </a:ext>
              </a:extLst>
            </p:cNvPr>
            <p:cNvSpPr txBox="1">
              <a:spLocks noChangeArrowheads="1"/>
            </p:cNvSpPr>
            <p:nvPr/>
          </p:nvSpPr>
          <p:spPr bwMode="auto">
            <a:xfrm>
              <a:off x="1278834" y="4022618"/>
              <a:ext cx="1796071"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400" b="1" dirty="0">
                  <a:solidFill>
                    <a:srgbClr val="000000"/>
                  </a:solidFill>
                  <a:latin typeface="HY울릉도M"/>
                  <a:ea typeface="HY울릉도M"/>
                  <a:cs typeface="HY울릉도M"/>
                </a:rPr>
                <a:t>ブラックヘッド</a:t>
              </a:r>
              <a:endParaRPr lang="ko-KR" altLang="en-US" sz="2400" b="1" dirty="0">
                <a:solidFill>
                  <a:srgbClr val="000000"/>
                </a:solidFill>
                <a:latin typeface="HY울릉도M"/>
                <a:ea typeface="HY울릉도M"/>
                <a:cs typeface="HY울릉도M"/>
              </a:endParaRPr>
            </a:p>
          </p:txBody>
        </p:sp>
        <p:cxnSp>
          <p:nvCxnSpPr>
            <p:cNvPr id="28" name="연결선: 꺾임 27">
              <a:extLst>
                <a:ext uri="{FF2B5EF4-FFF2-40B4-BE49-F238E27FC236}">
                  <a16:creationId xmlns:a16="http://schemas.microsoft.com/office/drawing/2014/main" id="{C9655D01-B80E-87E3-5F77-5326CF76C241}"/>
                </a:ext>
              </a:extLst>
            </p:cNvPr>
            <p:cNvCxnSpPr>
              <a:stCxn id="8" idx="1"/>
              <a:endCxn id="21" idx="1"/>
            </p:cNvCxnSpPr>
            <p:nvPr/>
          </p:nvCxnSpPr>
          <p:spPr>
            <a:xfrm rot="10800000" flipV="1">
              <a:off x="1278834" y="4438117"/>
              <a:ext cx="12700" cy="3267690"/>
            </a:xfrm>
            <a:prstGeom prst="bentConnector3">
              <a:avLst>
                <a:gd name="adj1" fmla="val 180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직선 연결선 34">
              <a:extLst>
                <a:ext uri="{FF2B5EF4-FFF2-40B4-BE49-F238E27FC236}">
                  <a16:creationId xmlns:a16="http://schemas.microsoft.com/office/drawing/2014/main" id="{E0E5D1BD-5966-682A-EDF1-D2458C6AD66D}"/>
                </a:ext>
              </a:extLst>
            </p:cNvPr>
            <p:cNvCxnSpPr/>
            <p:nvPr/>
          </p:nvCxnSpPr>
          <p:spPr>
            <a:xfrm flipH="1">
              <a:off x="875922" y="5784060"/>
              <a:ext cx="1846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12">
            <a:extLst>
              <a:ext uri="{FF2B5EF4-FFF2-40B4-BE49-F238E27FC236}">
                <a16:creationId xmlns:a16="http://schemas.microsoft.com/office/drawing/2014/main" id="{4294E108-D00A-9762-6DB2-1AB7574E95BC}"/>
              </a:ext>
            </a:extLst>
          </p:cNvPr>
          <p:cNvSpPr txBox="1">
            <a:spLocks noChangeArrowheads="1"/>
          </p:cNvSpPr>
          <p:nvPr/>
        </p:nvSpPr>
        <p:spPr bwMode="auto">
          <a:xfrm>
            <a:off x="1162580" y="2049255"/>
            <a:ext cx="6631197" cy="461665"/>
          </a:xfrm>
          <a:prstGeom prst="rect">
            <a:avLst/>
          </a:prstGeom>
          <a:solidFill>
            <a:schemeClr val="accent5">
              <a:lumMod val="20000"/>
              <a:lumOff val="80000"/>
            </a:schemeClr>
          </a:solidFill>
          <a:ln w="9525">
            <a:solidFill>
              <a:schemeClr val="bg1">
                <a:lumMod val="65000"/>
              </a:schemeClr>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2400" b="1" dirty="0">
                <a:solidFill>
                  <a:srgbClr val="000000"/>
                </a:solidFill>
              </a:rPr>
              <a:t>非炎症性ニキビ</a:t>
            </a:r>
            <a:endParaRPr lang="ko-KR" altLang="en-US" sz="2400" b="1" dirty="0">
              <a:solidFill>
                <a:srgbClr val="000000"/>
              </a:solidFill>
              <a:latin typeface="HY울릉도M"/>
              <a:ea typeface="HY울릉도M"/>
              <a:cs typeface="HY울릉도M"/>
            </a:endParaRPr>
          </a:p>
        </p:txBody>
      </p:sp>
      <p:sp>
        <p:nvSpPr>
          <p:cNvPr id="29" name="矢印: 右 28">
            <a:extLst>
              <a:ext uri="{FF2B5EF4-FFF2-40B4-BE49-F238E27FC236}">
                <a16:creationId xmlns:a16="http://schemas.microsoft.com/office/drawing/2014/main" id="{86300E40-B7D3-5481-05F6-F5E726405DB0}"/>
              </a:ext>
            </a:extLst>
          </p:cNvPr>
          <p:cNvSpPr/>
          <p:nvPr/>
        </p:nvSpPr>
        <p:spPr>
          <a:xfrm>
            <a:off x="8268462" y="2049255"/>
            <a:ext cx="799896" cy="528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5049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a:extLst>
              <a:ext uri="{FF2B5EF4-FFF2-40B4-BE49-F238E27FC236}">
                <a16:creationId xmlns:a16="http://schemas.microsoft.com/office/drawing/2014/main" id="{49A1B515-156D-E9B0-635A-202D6B3CE7AA}"/>
              </a:ext>
            </a:extLst>
          </p:cNvPr>
          <p:cNvSpPr>
            <a:spLocks noGrp="1"/>
          </p:cNvSpPr>
          <p:nvPr>
            <p:ph type="title"/>
          </p:nvPr>
        </p:nvSpPr>
        <p:spPr>
          <a:xfrm>
            <a:off x="838904" y="428926"/>
            <a:ext cx="7568355" cy="1044611"/>
          </a:xfrm>
        </p:spPr>
        <p:txBody>
          <a:bodyPr>
            <a:noAutofit/>
          </a:bodyPr>
          <a:lstStyle/>
          <a:p>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ニキビの様々な分類</a:t>
            </a:r>
            <a:endParaRPr lang="ko-KR" altLang="en-US" sz="4400" b="1" dirty="0"/>
          </a:p>
        </p:txBody>
      </p:sp>
      <p:sp>
        <p:nvSpPr>
          <p:cNvPr id="30" name="직사각형 9">
            <a:extLst>
              <a:ext uri="{FF2B5EF4-FFF2-40B4-BE49-F238E27FC236}">
                <a16:creationId xmlns:a16="http://schemas.microsoft.com/office/drawing/2014/main" id="{8C3A1D11-FDEF-40C7-FC16-1E55D491067E}"/>
              </a:ext>
            </a:extLst>
          </p:cNvPr>
          <p:cNvSpPr>
            <a:spLocks noChangeArrowheads="1"/>
          </p:cNvSpPr>
          <p:nvPr/>
        </p:nvSpPr>
        <p:spPr bwMode="auto">
          <a:xfrm>
            <a:off x="1801504" y="8064706"/>
            <a:ext cx="14009183" cy="136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30000"/>
              </a:lnSpc>
              <a:buFont typeface="Wingdings" panose="05000000000000000000" pitchFamily="2" charset="2"/>
              <a:buChar char="ü"/>
            </a:pPr>
            <a:r>
              <a:rPr lang="ko-KR" altLang="en-US" sz="2200" dirty="0">
                <a:solidFill>
                  <a:srgbClr val="000000"/>
                </a:solidFill>
                <a:latin typeface="HY울릉도M"/>
                <a:ea typeface="HY울릉도M"/>
                <a:cs typeface="HY울릉도M"/>
              </a:rPr>
              <a:t> </a:t>
            </a:r>
            <a:r>
              <a:rPr lang="ja-JP" altLang="en-US" sz="2200" dirty="0">
                <a:solidFill>
                  <a:srgbClr val="000000"/>
                </a:solidFill>
                <a:latin typeface="HY울릉도M"/>
                <a:ea typeface="HY울릉도M"/>
                <a:cs typeface="HY울릉도M"/>
              </a:rPr>
              <a:t>面皰が排出されず</a:t>
            </a:r>
            <a:r>
              <a:rPr lang="ja-JP" altLang="en-US" sz="2200" b="1" dirty="0">
                <a:solidFill>
                  <a:srgbClr val="FF0000"/>
                </a:solidFill>
                <a:latin typeface="HY울릉도M"/>
                <a:ea typeface="HY울릉도M"/>
                <a:cs typeface="HY울릉도M"/>
              </a:rPr>
              <a:t>メラニンと脂肪酸たちの酸化で黒く変色した</a:t>
            </a:r>
            <a:r>
              <a:rPr lang="ja-JP" altLang="en-US" sz="2200" dirty="0">
                <a:solidFill>
                  <a:srgbClr val="000000"/>
                </a:solidFill>
                <a:latin typeface="HY울릉도M"/>
                <a:ea typeface="HY울릉도M"/>
                <a:cs typeface="HY울릉도M"/>
              </a:rPr>
              <a:t>ニキビ</a:t>
            </a:r>
            <a:endParaRPr lang="en-US" altLang="ko-KR" sz="2200" dirty="0">
              <a:solidFill>
                <a:srgbClr val="000000"/>
              </a:solidFill>
              <a:latin typeface="HY울릉도M"/>
              <a:ea typeface="HY울릉도M"/>
              <a:cs typeface="HY울릉도M"/>
            </a:endParaRPr>
          </a:p>
          <a:p>
            <a:pPr marL="265113" indent="-265113">
              <a:lnSpc>
                <a:spcPct val="130000"/>
              </a:lnSpc>
              <a:buFont typeface="Wingdings" panose="05000000000000000000" pitchFamily="2" charset="2"/>
              <a:buChar char="ü"/>
            </a:pPr>
            <a:r>
              <a:rPr lang="ja-JP" altLang="en-US" sz="2200" dirty="0">
                <a:solidFill>
                  <a:srgbClr val="000000"/>
                </a:solidFill>
                <a:latin typeface="Arial" panose="020B0604020202020204" pitchFamily="34" charset="0"/>
                <a:ea typeface="HY울릉도M"/>
                <a:cs typeface="HY울릉도M"/>
              </a:rPr>
              <a:t>皮脂が毛穴の外に上手く排出できず、中に溜まった</a:t>
            </a:r>
            <a:r>
              <a:rPr lang="ja-JP" altLang="en-US" sz="2200" dirty="0">
                <a:solidFill>
                  <a:srgbClr val="C00000"/>
                </a:solidFill>
                <a:latin typeface="Arial" panose="020B0604020202020204" pitchFamily="34" charset="0"/>
                <a:ea typeface="HY울릉도M"/>
                <a:cs typeface="HY울릉도M"/>
              </a:rPr>
              <a:t>皮脂の塊はだんだん固まり、大きくなる。</a:t>
            </a:r>
            <a:r>
              <a:rPr lang="ja-JP" altLang="en-US" sz="2200" dirty="0">
                <a:solidFill>
                  <a:srgbClr val="000000"/>
                </a:solidFill>
                <a:latin typeface="Arial" panose="020B0604020202020204" pitchFamily="34" charset="0"/>
                <a:ea typeface="HY울릉도M"/>
                <a:cs typeface="HY울릉도M"/>
              </a:rPr>
              <a:t>最終的に端の部分が毛穴の外にさらされ面ぽう（コメド）を形成する。</a:t>
            </a:r>
            <a:endParaRPr lang="en-US" altLang="ko-KR" sz="2200" dirty="0">
              <a:solidFill>
                <a:srgbClr val="000000"/>
              </a:solidFill>
              <a:latin typeface="HY울릉도M"/>
              <a:ea typeface="HY울릉도M"/>
              <a:cs typeface="HY울릉도M"/>
            </a:endParaRPr>
          </a:p>
        </p:txBody>
      </p:sp>
      <p:sp>
        <p:nvSpPr>
          <p:cNvPr id="33" name="직사각형 32">
            <a:extLst>
              <a:ext uri="{FF2B5EF4-FFF2-40B4-BE49-F238E27FC236}">
                <a16:creationId xmlns:a16="http://schemas.microsoft.com/office/drawing/2014/main" id="{2A650F56-9783-38C7-D28B-3DF2D85F5ED9}"/>
              </a:ext>
            </a:extLst>
          </p:cNvPr>
          <p:cNvSpPr>
            <a:spLocks noChangeArrowheads="1"/>
          </p:cNvSpPr>
          <p:nvPr/>
        </p:nvSpPr>
        <p:spPr bwMode="auto">
          <a:xfrm>
            <a:off x="6363232" y="622284"/>
            <a:ext cx="5407590"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sz="3200" b="1" dirty="0">
                <a:solidFill>
                  <a:srgbClr val="FF0000"/>
                </a:solidFill>
              </a:rPr>
              <a:t>病状生理</a:t>
            </a:r>
            <a:r>
              <a:rPr lang="ja-JP" altLang="en-US" sz="3200" b="1" dirty="0">
                <a:solidFill>
                  <a:srgbClr val="000000"/>
                </a:solidFill>
              </a:rPr>
              <a:t>を基準にした分類</a:t>
            </a:r>
            <a:endParaRPr lang="ko-KR" altLang="en-US" sz="3200" b="1" dirty="0">
              <a:solidFill>
                <a:srgbClr val="000000"/>
              </a:solidFill>
            </a:endParaRPr>
          </a:p>
        </p:txBody>
      </p:sp>
      <p:grpSp>
        <p:nvGrpSpPr>
          <p:cNvPr id="2" name="グループ化 1">
            <a:extLst>
              <a:ext uri="{FF2B5EF4-FFF2-40B4-BE49-F238E27FC236}">
                <a16:creationId xmlns:a16="http://schemas.microsoft.com/office/drawing/2014/main" id="{99B93FFF-4E99-E9B7-E92F-6833C5EBE567}"/>
              </a:ext>
            </a:extLst>
          </p:cNvPr>
          <p:cNvGrpSpPr/>
          <p:nvPr/>
        </p:nvGrpSpPr>
        <p:grpSpPr>
          <a:xfrm>
            <a:off x="1776792" y="2412587"/>
            <a:ext cx="14431685" cy="5399345"/>
            <a:chOff x="1776792" y="2412587"/>
            <a:chExt cx="14431685" cy="5399345"/>
          </a:xfrm>
        </p:grpSpPr>
        <p:grpSp>
          <p:nvGrpSpPr>
            <p:cNvPr id="31" name="그룹 30">
              <a:extLst>
                <a:ext uri="{FF2B5EF4-FFF2-40B4-BE49-F238E27FC236}">
                  <a16:creationId xmlns:a16="http://schemas.microsoft.com/office/drawing/2014/main" id="{C6D8AB9D-68C9-E151-EE3E-4FD44ED9A878}"/>
                </a:ext>
              </a:extLst>
            </p:cNvPr>
            <p:cNvGrpSpPr/>
            <p:nvPr/>
          </p:nvGrpSpPr>
          <p:grpSpPr>
            <a:xfrm>
              <a:off x="2174797" y="2412587"/>
              <a:ext cx="13635890" cy="5211946"/>
              <a:chOff x="2307533" y="2126219"/>
              <a:chExt cx="13635890" cy="5346011"/>
            </a:xfrm>
          </p:grpSpPr>
          <p:pic>
            <p:nvPicPr>
              <p:cNvPr id="5" name="Picture 2">
                <a:extLst>
                  <a:ext uri="{FF2B5EF4-FFF2-40B4-BE49-F238E27FC236}">
                    <a16:creationId xmlns:a16="http://schemas.microsoft.com/office/drawing/2014/main" id="{2476114C-0ED8-B535-7187-357B2D589C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89" t="6583" r="33693" b="38674"/>
              <a:stretch/>
            </p:blipFill>
            <p:spPr bwMode="auto">
              <a:xfrm>
                <a:off x="2307533" y="2432327"/>
                <a:ext cx="3031809" cy="50399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64DC0F6-2668-554E-F9DA-7D129FE2A57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5817" t="62555" r="35335" b="1"/>
              <a:stretch/>
            </p:blipFill>
            <p:spPr bwMode="auto">
              <a:xfrm>
                <a:off x="12558363" y="2126219"/>
                <a:ext cx="3385060" cy="516789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그룹 1">
                <a:extLst>
                  <a:ext uri="{FF2B5EF4-FFF2-40B4-BE49-F238E27FC236}">
                    <a16:creationId xmlns:a16="http://schemas.microsoft.com/office/drawing/2014/main" id="{7308F1BD-BCAE-54E3-7A37-E8AE5829EB30}"/>
                  </a:ext>
                </a:extLst>
              </p:cNvPr>
              <p:cNvGrpSpPr>
                <a:grpSpLocks/>
              </p:cNvGrpSpPr>
              <p:nvPr/>
            </p:nvGrpSpPr>
            <p:grpSpPr bwMode="auto">
              <a:xfrm>
                <a:off x="5298058" y="2331224"/>
                <a:ext cx="7120083" cy="5141006"/>
                <a:chOff x="3198436" y="1707729"/>
                <a:chExt cx="3107196" cy="2294773"/>
              </a:xfrm>
            </p:grpSpPr>
            <p:pic>
              <p:nvPicPr>
                <p:cNvPr id="26" name="그림 4">
                  <a:extLst>
                    <a:ext uri="{FF2B5EF4-FFF2-40B4-BE49-F238E27FC236}">
                      <a16:creationId xmlns:a16="http://schemas.microsoft.com/office/drawing/2014/main" id="{F55CC32E-184C-A8E7-B3CF-293488FFC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436" y="2769321"/>
                  <a:ext cx="1414777" cy="123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그림 3">
                  <a:extLst>
                    <a:ext uri="{FF2B5EF4-FFF2-40B4-BE49-F238E27FC236}">
                      <a16:creationId xmlns:a16="http://schemas.microsoft.com/office/drawing/2014/main" id="{9F778D20-FCD7-81EA-2B34-7FBA2B6E3A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2307" y="2852816"/>
                  <a:ext cx="1570514" cy="107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EC3757B7-AFF9-51BB-73A6-62E7687AC0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1563" t="63087" r="1814" b="5180"/>
                <a:stretch>
                  <a:fillRect/>
                </a:stretch>
              </p:blipFill>
              <p:spPr bwMode="auto">
                <a:xfrm>
                  <a:off x="3258030" y="1707729"/>
                  <a:ext cx="3047602" cy="10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2" name="직사각형 31">
              <a:extLst>
                <a:ext uri="{FF2B5EF4-FFF2-40B4-BE49-F238E27FC236}">
                  <a16:creationId xmlns:a16="http://schemas.microsoft.com/office/drawing/2014/main" id="{2A5116CE-F65E-9EE6-038A-06EDAFE1A007}"/>
                </a:ext>
              </a:extLst>
            </p:cNvPr>
            <p:cNvSpPr/>
            <p:nvPr/>
          </p:nvSpPr>
          <p:spPr>
            <a:xfrm>
              <a:off x="2079522" y="2412587"/>
              <a:ext cx="14128955" cy="5399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t>皮脂腺</a:t>
              </a:r>
              <a:endParaRPr kumimoji="1" lang="ja-JP" altLang="en-US" b="1" dirty="0"/>
            </a:p>
          </p:txBody>
        </p:sp>
        <p:sp>
          <p:nvSpPr>
            <p:cNvPr id="24" name="직사각형 14">
              <a:extLst>
                <a:ext uri="{FF2B5EF4-FFF2-40B4-BE49-F238E27FC236}">
                  <a16:creationId xmlns:a16="http://schemas.microsoft.com/office/drawing/2014/main" id="{AB9BA365-F10D-A0FD-19BB-7EC35520437E}"/>
                </a:ext>
              </a:extLst>
            </p:cNvPr>
            <p:cNvSpPr>
              <a:spLocks noChangeArrowheads="1"/>
            </p:cNvSpPr>
            <p:nvPr/>
          </p:nvSpPr>
          <p:spPr bwMode="auto">
            <a:xfrm>
              <a:off x="1776792" y="2412587"/>
              <a:ext cx="3031809" cy="1220912"/>
            </a:xfrm>
            <a:prstGeom prst="rect">
              <a:avLst/>
            </a:prstGeom>
            <a:solidFill>
              <a:srgbClr val="FFFFCC"/>
            </a:solidFill>
            <a:ln w="9525">
              <a:solidFill>
                <a:srgbClr val="000000"/>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ja-JP" altLang="en-US" sz="2800" b="1" dirty="0">
                  <a:solidFill>
                    <a:srgbClr val="000000"/>
                  </a:solidFill>
                  <a:latin typeface="Arial" panose="020B0604020202020204" pitchFamily="34" charset="0"/>
                  <a:ea typeface="HY울릉도M"/>
                  <a:cs typeface="Arial" panose="020B0604020202020204" pitchFamily="34" charset="0"/>
                </a:rPr>
                <a:t>ブラックヘッド</a:t>
              </a:r>
              <a:endParaRPr lang="en-US" altLang="ko-KR" sz="2800" b="1" dirty="0">
                <a:solidFill>
                  <a:srgbClr val="000000"/>
                </a:solidFill>
                <a:latin typeface="Arial" panose="020B0604020202020204" pitchFamily="34" charset="0"/>
                <a:ea typeface="HY울릉도M"/>
                <a:cs typeface="Arial" panose="020B0604020202020204" pitchFamily="34" charset="0"/>
              </a:endParaRPr>
            </a:p>
            <a:p>
              <a:pPr algn="ctr">
                <a:lnSpc>
                  <a:spcPct val="150000"/>
                </a:lnSpc>
              </a:pPr>
              <a:r>
                <a:rPr lang="en-US" altLang="ko-KR" sz="2400" b="1" dirty="0">
                  <a:solidFill>
                    <a:srgbClr val="000000"/>
                  </a:solidFill>
                  <a:latin typeface="Arial" panose="020B0604020202020204" pitchFamily="34" charset="0"/>
                  <a:ea typeface="HY울릉도M"/>
                  <a:cs typeface="Arial" panose="020B0604020202020204" pitchFamily="34" charset="0"/>
                </a:rPr>
                <a:t>(</a:t>
              </a:r>
              <a:r>
                <a:rPr lang="ja-JP" altLang="en-US" sz="2400" b="1" dirty="0">
                  <a:solidFill>
                    <a:srgbClr val="000000"/>
                  </a:solidFill>
                  <a:latin typeface="Arial" panose="020B0604020202020204" pitchFamily="34" charset="0"/>
                  <a:ea typeface="HY울릉도M"/>
                  <a:cs typeface="Arial" panose="020B0604020202020204" pitchFamily="34" charset="0"/>
                </a:rPr>
                <a:t>開放性面皰</a:t>
              </a:r>
              <a:r>
                <a:rPr lang="en-US" altLang="ko-KR" sz="2400" b="1" dirty="0">
                  <a:solidFill>
                    <a:srgbClr val="000000"/>
                  </a:solidFill>
                  <a:latin typeface="Arial" panose="020B0604020202020204" pitchFamily="34" charset="0"/>
                  <a:ea typeface="HY울릉도M"/>
                  <a:cs typeface="Arial" panose="020B0604020202020204" pitchFamily="34" charset="0"/>
                </a:rPr>
                <a:t>)</a:t>
              </a:r>
              <a:endParaRPr lang="ko-KR" altLang="en-US" sz="2400" b="1" dirty="0">
                <a:solidFill>
                  <a:srgbClr val="000000"/>
                </a:solidFill>
                <a:latin typeface="Arial" panose="020B0604020202020204" pitchFamily="34" charset="0"/>
                <a:ea typeface="HY울릉도M"/>
                <a:cs typeface="Arial" panose="020B0604020202020204" pitchFamily="34" charset="0"/>
              </a:endParaRPr>
            </a:p>
          </p:txBody>
        </p:sp>
        <p:sp>
          <p:nvSpPr>
            <p:cNvPr id="6" name="テキスト ボックス 5">
              <a:extLst>
                <a:ext uri="{FF2B5EF4-FFF2-40B4-BE49-F238E27FC236}">
                  <a16:creationId xmlns:a16="http://schemas.microsoft.com/office/drawing/2014/main" id="{D48C2574-E576-0F53-37A7-01DE93ADA998}"/>
                </a:ext>
              </a:extLst>
            </p:cNvPr>
            <p:cNvSpPr txBox="1"/>
            <p:nvPr/>
          </p:nvSpPr>
          <p:spPr>
            <a:xfrm>
              <a:off x="6237027" y="2792292"/>
              <a:ext cx="2074459" cy="276999"/>
            </a:xfrm>
            <a:prstGeom prst="rect">
              <a:avLst/>
            </a:prstGeom>
            <a:solidFill>
              <a:schemeClr val="bg1"/>
            </a:solidFill>
          </p:spPr>
          <p:txBody>
            <a:bodyPr wrap="square" rtlCol="0">
              <a:spAutoFit/>
            </a:bodyPr>
            <a:lstStyle/>
            <a:p>
              <a:r>
                <a:rPr kumimoji="1" lang="ja-JP" altLang="en-US" sz="1200" dirty="0"/>
                <a:t>黒く塞がれていない入口</a:t>
              </a:r>
            </a:p>
          </p:txBody>
        </p:sp>
        <p:sp>
          <p:nvSpPr>
            <p:cNvPr id="8" name="テキスト ボックス 7">
              <a:extLst>
                <a:ext uri="{FF2B5EF4-FFF2-40B4-BE49-F238E27FC236}">
                  <a16:creationId xmlns:a16="http://schemas.microsoft.com/office/drawing/2014/main" id="{E6DDB51F-CF8E-FA50-BA9C-215D03447495}"/>
                </a:ext>
              </a:extLst>
            </p:cNvPr>
            <p:cNvSpPr txBox="1"/>
            <p:nvPr/>
          </p:nvSpPr>
          <p:spPr>
            <a:xfrm>
              <a:off x="6066429" y="4389221"/>
              <a:ext cx="2245057" cy="276999"/>
            </a:xfrm>
            <a:prstGeom prst="rect">
              <a:avLst/>
            </a:prstGeom>
            <a:solidFill>
              <a:schemeClr val="accent2">
                <a:lumMod val="60000"/>
                <a:lumOff val="40000"/>
              </a:schemeClr>
            </a:solidFill>
          </p:spPr>
          <p:txBody>
            <a:bodyPr wrap="square" rtlCol="0">
              <a:spAutoFit/>
            </a:bodyPr>
            <a:lstStyle/>
            <a:p>
              <a:r>
                <a:rPr kumimoji="1" lang="ja-JP" altLang="en-US" sz="1200" dirty="0"/>
                <a:t>皮脂がぎっしり詰まった毛穴</a:t>
              </a:r>
            </a:p>
          </p:txBody>
        </p:sp>
        <p:sp>
          <p:nvSpPr>
            <p:cNvPr id="9" name="テキスト ボックス 8">
              <a:extLst>
                <a:ext uri="{FF2B5EF4-FFF2-40B4-BE49-F238E27FC236}">
                  <a16:creationId xmlns:a16="http://schemas.microsoft.com/office/drawing/2014/main" id="{56C651BD-CD78-819B-EC1E-60EF61EAABFA}"/>
                </a:ext>
              </a:extLst>
            </p:cNvPr>
            <p:cNvSpPr txBox="1"/>
            <p:nvPr/>
          </p:nvSpPr>
          <p:spPr>
            <a:xfrm>
              <a:off x="5770233" y="4980142"/>
              <a:ext cx="466794" cy="261610"/>
            </a:xfrm>
            <a:prstGeom prst="rect">
              <a:avLst/>
            </a:prstGeom>
            <a:solidFill>
              <a:schemeClr val="bg1"/>
            </a:solidFill>
          </p:spPr>
          <p:txBody>
            <a:bodyPr wrap="none" rtlCol="0">
              <a:spAutoFit/>
            </a:bodyPr>
            <a:lstStyle/>
            <a:p>
              <a:r>
                <a:rPr kumimoji="1" lang="ja-JP" altLang="en-US" sz="1100" dirty="0"/>
                <a:t>表皮</a:t>
              </a:r>
            </a:p>
          </p:txBody>
        </p:sp>
        <p:sp>
          <p:nvSpPr>
            <p:cNvPr id="10" name="テキスト ボックス 9">
              <a:extLst>
                <a:ext uri="{FF2B5EF4-FFF2-40B4-BE49-F238E27FC236}">
                  <a16:creationId xmlns:a16="http://schemas.microsoft.com/office/drawing/2014/main" id="{E6468C8C-7494-99ED-5941-C4835BE53584}"/>
                </a:ext>
              </a:extLst>
            </p:cNvPr>
            <p:cNvSpPr txBox="1"/>
            <p:nvPr/>
          </p:nvSpPr>
          <p:spPr>
            <a:xfrm>
              <a:off x="5100813" y="5265791"/>
              <a:ext cx="1180533" cy="261610"/>
            </a:xfrm>
            <a:prstGeom prst="rect">
              <a:avLst/>
            </a:prstGeom>
            <a:solidFill>
              <a:schemeClr val="bg1"/>
            </a:solidFill>
          </p:spPr>
          <p:txBody>
            <a:bodyPr wrap="square" rtlCol="0">
              <a:spAutoFit/>
            </a:bodyPr>
            <a:lstStyle/>
            <a:p>
              <a:r>
                <a:rPr kumimoji="1" lang="ja-JP" altLang="en-US" sz="1100" b="1" dirty="0">
                  <a:highlight>
                    <a:srgbClr val="C0C0C0"/>
                  </a:highlight>
                </a:rPr>
                <a:t>ブラックヘッド</a:t>
              </a:r>
            </a:p>
          </p:txBody>
        </p:sp>
        <p:sp>
          <p:nvSpPr>
            <p:cNvPr id="11" name="テキスト ボックス 10">
              <a:extLst>
                <a:ext uri="{FF2B5EF4-FFF2-40B4-BE49-F238E27FC236}">
                  <a16:creationId xmlns:a16="http://schemas.microsoft.com/office/drawing/2014/main" id="{B5EC06F2-09B7-F372-6BE5-FCB956D20ACA}"/>
                </a:ext>
              </a:extLst>
            </p:cNvPr>
            <p:cNvSpPr txBox="1"/>
            <p:nvPr/>
          </p:nvSpPr>
          <p:spPr>
            <a:xfrm>
              <a:off x="5100814" y="5773939"/>
              <a:ext cx="965616" cy="430887"/>
            </a:xfrm>
            <a:prstGeom prst="rect">
              <a:avLst/>
            </a:prstGeom>
            <a:solidFill>
              <a:schemeClr val="bg1"/>
            </a:solidFill>
          </p:spPr>
          <p:txBody>
            <a:bodyPr wrap="square" rtlCol="0">
              <a:spAutoFit/>
            </a:bodyPr>
            <a:lstStyle/>
            <a:p>
              <a:r>
                <a:rPr kumimoji="1" lang="ja-JP" altLang="en-US" sz="1100" dirty="0"/>
                <a:t>毛穴の入口の広がり</a:t>
              </a:r>
            </a:p>
          </p:txBody>
        </p:sp>
        <p:sp>
          <p:nvSpPr>
            <p:cNvPr id="12" name="テキスト ボックス 11">
              <a:extLst>
                <a:ext uri="{FF2B5EF4-FFF2-40B4-BE49-F238E27FC236}">
                  <a16:creationId xmlns:a16="http://schemas.microsoft.com/office/drawing/2014/main" id="{ECD9814B-B468-1DA8-90CA-2E5E42853F70}"/>
                </a:ext>
              </a:extLst>
            </p:cNvPr>
            <p:cNvSpPr txBox="1"/>
            <p:nvPr/>
          </p:nvSpPr>
          <p:spPr>
            <a:xfrm>
              <a:off x="5100813" y="6609773"/>
              <a:ext cx="689212" cy="261610"/>
            </a:xfrm>
            <a:prstGeom prst="rect">
              <a:avLst/>
            </a:prstGeom>
            <a:solidFill>
              <a:schemeClr val="bg1"/>
            </a:solidFill>
          </p:spPr>
          <p:txBody>
            <a:bodyPr wrap="square" rtlCol="0">
              <a:spAutoFit/>
            </a:bodyPr>
            <a:lstStyle/>
            <a:p>
              <a:r>
                <a:rPr kumimoji="1" lang="ja-JP" altLang="en-US" sz="1100" dirty="0"/>
                <a:t>皮脂腺</a:t>
              </a:r>
            </a:p>
          </p:txBody>
        </p:sp>
        <p:sp>
          <p:nvSpPr>
            <p:cNvPr id="13" name="テキスト ボックス 12">
              <a:extLst>
                <a:ext uri="{FF2B5EF4-FFF2-40B4-BE49-F238E27FC236}">
                  <a16:creationId xmlns:a16="http://schemas.microsoft.com/office/drawing/2014/main" id="{3D99EB59-E492-3688-D100-198FD7712A2B}"/>
                </a:ext>
              </a:extLst>
            </p:cNvPr>
            <p:cNvSpPr txBox="1"/>
            <p:nvPr/>
          </p:nvSpPr>
          <p:spPr>
            <a:xfrm>
              <a:off x="5242633" y="7117153"/>
              <a:ext cx="466794" cy="261610"/>
            </a:xfrm>
            <a:prstGeom prst="rect">
              <a:avLst/>
            </a:prstGeom>
            <a:solidFill>
              <a:schemeClr val="bg1"/>
            </a:solidFill>
          </p:spPr>
          <p:txBody>
            <a:bodyPr wrap="none" rtlCol="0">
              <a:spAutoFit/>
            </a:bodyPr>
            <a:lstStyle/>
            <a:p>
              <a:r>
                <a:rPr kumimoji="1" lang="ja-JP" altLang="en-US" sz="1100" dirty="0"/>
                <a:t>毛穴</a:t>
              </a:r>
            </a:p>
          </p:txBody>
        </p:sp>
      </p:grpSp>
    </p:spTree>
    <p:extLst>
      <p:ext uri="{BB962C8B-B14F-4D97-AF65-F5344CB8AC3E}">
        <p14:creationId xmlns:p14="http://schemas.microsoft.com/office/powerpoint/2010/main" val="3918222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제목 1">
            <a:extLst>
              <a:ext uri="{FF2B5EF4-FFF2-40B4-BE49-F238E27FC236}">
                <a16:creationId xmlns:a16="http://schemas.microsoft.com/office/drawing/2014/main" id="{BF0403C0-BBBA-3C7F-BCCC-4DD9754DF70D}"/>
              </a:ext>
            </a:extLst>
          </p:cNvPr>
          <p:cNvSpPr>
            <a:spLocks noGrp="1"/>
          </p:cNvSpPr>
          <p:nvPr>
            <p:ph type="title"/>
          </p:nvPr>
        </p:nvSpPr>
        <p:spPr>
          <a:xfrm>
            <a:off x="679939" y="546696"/>
            <a:ext cx="7568355" cy="1044611"/>
          </a:xfrm>
        </p:spPr>
        <p:txBody>
          <a:bodyPr>
            <a:noAutofit/>
          </a:bodyPr>
          <a:lstStyle/>
          <a:p>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ニキビの様々な分類</a:t>
            </a:r>
            <a:endParaRPr lang="ko-KR" altLang="en-US" sz="4400" b="1" dirty="0"/>
          </a:p>
        </p:txBody>
      </p:sp>
      <p:sp>
        <p:nvSpPr>
          <p:cNvPr id="22" name="직사각형 21">
            <a:extLst>
              <a:ext uri="{FF2B5EF4-FFF2-40B4-BE49-F238E27FC236}">
                <a16:creationId xmlns:a16="http://schemas.microsoft.com/office/drawing/2014/main" id="{5C3497AC-34FC-3115-33AE-1F75C0981256}"/>
              </a:ext>
            </a:extLst>
          </p:cNvPr>
          <p:cNvSpPr>
            <a:spLocks noChangeArrowheads="1"/>
          </p:cNvSpPr>
          <p:nvPr/>
        </p:nvSpPr>
        <p:spPr bwMode="auto">
          <a:xfrm>
            <a:off x="6363231" y="791400"/>
            <a:ext cx="5553465"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algn="ctr" rtl="0" eaLnBrk="1" latinLnBrk="0" hangingPunct="1">
              <a:spcBef>
                <a:spcPts val="0"/>
              </a:spcBef>
              <a:spcAft>
                <a:spcPts val="0"/>
              </a:spcAft>
            </a:pPr>
            <a:r>
              <a:rPr lang="ja-JP" altLang="ja-JP" sz="3200" b="1" kern="1200" dirty="0">
                <a:solidFill>
                  <a:srgbClr val="FF0000"/>
                </a:solidFill>
                <a:effectLst/>
                <a:latin typeface="맑은 고딕" panose="020B0503020000020004" pitchFamily="34" charset="-127"/>
                <a:ea typeface="游ゴシック" panose="020B0400000000000000" pitchFamily="50" charset="-128"/>
                <a:cs typeface="+mn-cs"/>
              </a:rPr>
              <a:t>病状生理</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を基準にした分類</a:t>
            </a:r>
            <a:endParaRPr lang="ja-JP" altLang="ja-JP" sz="3200" dirty="0">
              <a:effectLst/>
            </a:endParaRPr>
          </a:p>
        </p:txBody>
      </p:sp>
      <p:grpSp>
        <p:nvGrpSpPr>
          <p:cNvPr id="4" name="グループ化 3">
            <a:extLst>
              <a:ext uri="{FF2B5EF4-FFF2-40B4-BE49-F238E27FC236}">
                <a16:creationId xmlns:a16="http://schemas.microsoft.com/office/drawing/2014/main" id="{A211EEC1-8675-48A8-4598-D3CFEC4BA051}"/>
              </a:ext>
            </a:extLst>
          </p:cNvPr>
          <p:cNvGrpSpPr/>
          <p:nvPr/>
        </p:nvGrpSpPr>
        <p:grpSpPr>
          <a:xfrm>
            <a:off x="1569468" y="2412587"/>
            <a:ext cx="14639009" cy="7019034"/>
            <a:chOff x="1569468" y="2412587"/>
            <a:chExt cx="14639009" cy="7019034"/>
          </a:xfrm>
        </p:grpSpPr>
        <p:sp>
          <p:nvSpPr>
            <p:cNvPr id="47108" name="직사각형 10">
              <a:extLst>
                <a:ext uri="{FF2B5EF4-FFF2-40B4-BE49-F238E27FC236}">
                  <a16:creationId xmlns:a16="http://schemas.microsoft.com/office/drawing/2014/main" id="{0BB19F02-7F06-DFAE-7A37-EC1F2A980D9C}"/>
                </a:ext>
              </a:extLst>
            </p:cNvPr>
            <p:cNvSpPr>
              <a:spLocks noChangeArrowheads="1"/>
            </p:cNvSpPr>
            <p:nvPr/>
          </p:nvSpPr>
          <p:spPr bwMode="auto">
            <a:xfrm>
              <a:off x="1918497" y="8067786"/>
              <a:ext cx="13245303" cy="136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30000"/>
                </a:lnSpc>
                <a:buFont typeface="Wingdings" panose="05000000000000000000" pitchFamily="2" charset="2"/>
                <a:buChar char="ü"/>
              </a:pPr>
              <a:r>
                <a:rPr lang="ja-JP" altLang="en-US" sz="2200" dirty="0">
                  <a:solidFill>
                    <a:srgbClr val="000000"/>
                  </a:solidFill>
                  <a:latin typeface="HY울릉도M"/>
                  <a:ea typeface="HY울릉도M"/>
                  <a:cs typeface="HY울릉도M"/>
                </a:rPr>
                <a:t>面皰が</a:t>
              </a:r>
              <a:r>
                <a:rPr lang="ja-JP" altLang="en-US" sz="2200" b="1" dirty="0">
                  <a:solidFill>
                    <a:srgbClr val="FF0000"/>
                  </a:solidFill>
                  <a:latin typeface="HY울릉도M"/>
                  <a:ea typeface="HY울릉도M"/>
                  <a:cs typeface="HY울릉도M"/>
                </a:rPr>
                <a:t>空気中にさらされず、表皮で覆われ面皰の色が透明に現れる</a:t>
              </a:r>
              <a:r>
                <a:rPr lang="ja-JP" altLang="en-US" sz="2200" dirty="0">
                  <a:solidFill>
                    <a:srgbClr val="000000"/>
                  </a:solidFill>
                  <a:latin typeface="HY울릉도M"/>
                  <a:ea typeface="HY울릉도M"/>
                  <a:cs typeface="HY울릉도M"/>
                </a:rPr>
                <a:t>ニキビ</a:t>
              </a:r>
              <a:endParaRPr lang="en-US" altLang="ko-KR" sz="2200" dirty="0">
                <a:solidFill>
                  <a:srgbClr val="000000"/>
                </a:solidFill>
                <a:latin typeface="HY울릉도M"/>
                <a:ea typeface="HY울릉도M"/>
                <a:cs typeface="HY울릉도M"/>
              </a:endParaRPr>
            </a:p>
            <a:p>
              <a:pPr>
                <a:lnSpc>
                  <a:spcPct val="130000"/>
                </a:lnSpc>
                <a:buFont typeface="Wingdings" panose="05000000000000000000" pitchFamily="2" charset="2"/>
                <a:buChar char="ü"/>
              </a:pPr>
              <a:r>
                <a:rPr lang="ja-JP" altLang="en-US" sz="2200" dirty="0">
                  <a:solidFill>
                    <a:srgbClr val="000000"/>
                  </a:solidFill>
                  <a:latin typeface="HY울릉도M"/>
                  <a:ea typeface="HY울릉도M"/>
                  <a:cs typeface="HY울릉도M"/>
                </a:rPr>
                <a:t>まだ感染していない状態で、</a:t>
              </a:r>
              <a:r>
                <a:rPr lang="ja-JP" altLang="en-US" sz="2200" b="1" dirty="0">
                  <a:solidFill>
                    <a:srgbClr val="FF0000"/>
                  </a:solidFill>
                  <a:latin typeface="HY울릉도M"/>
                  <a:ea typeface="HY울릉도M"/>
                  <a:cs typeface="HY울릉도M"/>
                </a:rPr>
                <a:t>白ニキビとも</a:t>
              </a:r>
              <a:r>
                <a:rPr lang="ja-JP" altLang="en-US" sz="2200" dirty="0">
                  <a:solidFill>
                    <a:srgbClr val="000000"/>
                  </a:solidFill>
                  <a:latin typeface="HY울릉도M"/>
                  <a:ea typeface="HY울릉도M"/>
                  <a:cs typeface="HY울릉도M"/>
                </a:rPr>
                <a:t>呼ばれる。</a:t>
              </a:r>
              <a:endParaRPr lang="en-US" altLang="ko-KR" sz="2200" dirty="0">
                <a:solidFill>
                  <a:srgbClr val="000000"/>
                </a:solidFill>
                <a:latin typeface="HY울릉도M"/>
                <a:ea typeface="HY울릉도M"/>
                <a:cs typeface="HY울릉도M"/>
              </a:endParaRPr>
            </a:p>
            <a:p>
              <a:pPr>
                <a:lnSpc>
                  <a:spcPct val="130000"/>
                </a:lnSpc>
                <a:buFont typeface="Wingdings" panose="05000000000000000000" pitchFamily="2" charset="2"/>
                <a:buChar char="ü"/>
              </a:pPr>
              <a:r>
                <a:rPr lang="ja-JP" altLang="en-US" sz="2200" b="1" dirty="0">
                  <a:solidFill>
                    <a:prstClr val="black"/>
                  </a:solidFill>
                  <a:latin typeface="Arial" pitchFamily="34" charset="0"/>
                  <a:ea typeface="HY울릉도M" pitchFamily="18" charset="-127"/>
                  <a:cs typeface="Arial" pitchFamily="34" charset="0"/>
                </a:rPr>
                <a:t>症状が悪化する場合、炎症性ニキビに悪化する。</a:t>
              </a:r>
              <a:endParaRPr lang="en-US" altLang="ko-KR" sz="2200" b="1" dirty="0">
                <a:solidFill>
                  <a:srgbClr val="FF0000"/>
                </a:solidFill>
                <a:latin typeface="Arial" pitchFamily="34" charset="0"/>
                <a:ea typeface="HY울릉도M" pitchFamily="18" charset="-127"/>
                <a:cs typeface="Arial" pitchFamily="34" charset="0"/>
              </a:endParaRPr>
            </a:p>
          </p:txBody>
        </p:sp>
        <p:grpSp>
          <p:nvGrpSpPr>
            <p:cNvPr id="3" name="그룹 2">
              <a:extLst>
                <a:ext uri="{FF2B5EF4-FFF2-40B4-BE49-F238E27FC236}">
                  <a16:creationId xmlns:a16="http://schemas.microsoft.com/office/drawing/2014/main" id="{9513913F-33B4-A42A-8B3C-11E45D54FAE0}"/>
                </a:ext>
              </a:extLst>
            </p:cNvPr>
            <p:cNvGrpSpPr/>
            <p:nvPr/>
          </p:nvGrpSpPr>
          <p:grpSpPr>
            <a:xfrm>
              <a:off x="1845290" y="2412587"/>
              <a:ext cx="14363187" cy="5399345"/>
              <a:chOff x="1845290" y="2412587"/>
              <a:chExt cx="14363187" cy="5399345"/>
            </a:xfrm>
          </p:grpSpPr>
          <p:sp>
            <p:nvSpPr>
              <p:cNvPr id="47107" name="직사각형 15">
                <a:extLst>
                  <a:ext uri="{FF2B5EF4-FFF2-40B4-BE49-F238E27FC236}">
                    <a16:creationId xmlns:a16="http://schemas.microsoft.com/office/drawing/2014/main" id="{D9BA0036-660F-C8C9-E325-76DF145F4F1E}"/>
                  </a:ext>
                </a:extLst>
              </p:cNvPr>
              <p:cNvSpPr>
                <a:spLocks noChangeArrowheads="1"/>
              </p:cNvSpPr>
              <p:nvPr/>
            </p:nvSpPr>
            <p:spPr bwMode="auto">
              <a:xfrm>
                <a:off x="1845290" y="2668442"/>
                <a:ext cx="2480166" cy="36933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ko-KR" altLang="en-US" b="1">
                    <a:solidFill>
                      <a:srgbClr val="C00000"/>
                    </a:solidFill>
                    <a:latin typeface="Arial" panose="020B0604020202020204" pitchFamily="34" charset="0"/>
                    <a:ea typeface="HY울릉도M"/>
                    <a:cs typeface="Arial" panose="020B0604020202020204" pitchFamily="34" charset="0"/>
                  </a:rPr>
                  <a:t>화이트 헤드</a:t>
                </a:r>
                <a:r>
                  <a:rPr lang="en-US" altLang="ko-KR" b="1">
                    <a:solidFill>
                      <a:srgbClr val="C00000"/>
                    </a:solidFill>
                    <a:latin typeface="Arial" panose="020B0604020202020204" pitchFamily="34" charset="0"/>
                    <a:ea typeface="HY울릉도M"/>
                    <a:cs typeface="Arial" panose="020B0604020202020204" pitchFamily="34" charset="0"/>
                  </a:rPr>
                  <a:t>(</a:t>
                </a:r>
                <a:r>
                  <a:rPr lang="ko-KR" altLang="en-US" b="1">
                    <a:solidFill>
                      <a:srgbClr val="C00000"/>
                    </a:solidFill>
                    <a:latin typeface="Arial" panose="020B0604020202020204" pitchFamily="34" charset="0"/>
                    <a:ea typeface="HY울릉도M"/>
                    <a:cs typeface="Arial" panose="020B0604020202020204" pitchFamily="34" charset="0"/>
                  </a:rPr>
                  <a:t>폐쇄면포</a:t>
                </a:r>
                <a:r>
                  <a:rPr lang="en-US" altLang="ko-KR" b="1">
                    <a:solidFill>
                      <a:srgbClr val="C00000"/>
                    </a:solidFill>
                    <a:latin typeface="Arial" panose="020B0604020202020204" pitchFamily="34" charset="0"/>
                    <a:ea typeface="HY울릉도M"/>
                    <a:cs typeface="Arial" panose="020B0604020202020204" pitchFamily="34" charset="0"/>
                  </a:rPr>
                  <a:t>)</a:t>
                </a:r>
                <a:endParaRPr lang="ko-KR" altLang="en-US" b="1">
                  <a:solidFill>
                    <a:srgbClr val="000000"/>
                  </a:solidFill>
                  <a:latin typeface="Arial" panose="020B0604020202020204" pitchFamily="34" charset="0"/>
                  <a:ea typeface="HY울릉도M"/>
                  <a:cs typeface="Arial" panose="020B0604020202020204" pitchFamily="34" charset="0"/>
                </a:endParaRPr>
              </a:p>
            </p:txBody>
          </p:sp>
          <p:grpSp>
            <p:nvGrpSpPr>
              <p:cNvPr id="47113" name="그룹 2">
                <a:extLst>
                  <a:ext uri="{FF2B5EF4-FFF2-40B4-BE49-F238E27FC236}">
                    <a16:creationId xmlns:a16="http://schemas.microsoft.com/office/drawing/2014/main" id="{E11363B1-1C12-5C5C-07A4-50C02D370278}"/>
                  </a:ext>
                </a:extLst>
              </p:cNvPr>
              <p:cNvGrpSpPr>
                <a:grpSpLocks/>
              </p:cNvGrpSpPr>
              <p:nvPr/>
            </p:nvGrpSpPr>
            <p:grpSpPr bwMode="auto">
              <a:xfrm>
                <a:off x="5453490" y="2475064"/>
                <a:ext cx="6463207" cy="5124164"/>
                <a:chOff x="2719911" y="4536647"/>
                <a:chExt cx="3662922" cy="2352672"/>
              </a:xfrm>
            </p:grpSpPr>
            <p:pic>
              <p:nvPicPr>
                <p:cNvPr id="47118" name="그림 1">
                  <a:extLst>
                    <a:ext uri="{FF2B5EF4-FFF2-40B4-BE49-F238E27FC236}">
                      <a16:creationId xmlns:a16="http://schemas.microsoft.com/office/drawing/2014/main" id="{23E00542-9BA5-30DB-640C-324F918686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126" y="5726058"/>
                  <a:ext cx="182264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2">
                  <a:extLst>
                    <a:ext uri="{FF2B5EF4-FFF2-40B4-BE49-F238E27FC236}">
                      <a16:creationId xmlns:a16="http://schemas.microsoft.com/office/drawing/2014/main" id="{6201576E-A664-49ED-EE95-1F570553E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45" t="63087" r="51752" b="5180"/>
                <a:stretch>
                  <a:fillRect/>
                </a:stretch>
              </p:blipFill>
              <p:spPr bwMode="auto">
                <a:xfrm>
                  <a:off x="2754731" y="4536647"/>
                  <a:ext cx="362810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그림 30">
                  <a:extLst>
                    <a:ext uri="{FF2B5EF4-FFF2-40B4-BE49-F238E27FC236}">
                      <a16:creationId xmlns:a16="http://schemas.microsoft.com/office/drawing/2014/main" id="{479B723E-0221-2F85-5C0D-81B552BCB9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911" y="5572592"/>
                  <a:ext cx="1745395" cy="131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2">
                <a:extLst>
                  <a:ext uri="{FF2B5EF4-FFF2-40B4-BE49-F238E27FC236}">
                    <a16:creationId xmlns:a16="http://schemas.microsoft.com/office/drawing/2014/main" id="{AFC96C91-4A89-F37A-E1CC-D6E2109378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83" r="71226" b="38674"/>
              <a:stretch/>
            </p:blipFill>
            <p:spPr bwMode="auto">
              <a:xfrm>
                <a:off x="2316727" y="2668442"/>
                <a:ext cx="2963970" cy="4842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B0CD6E1-7782-4DA4-FFDC-656207415B8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62555" r="70936" b="1"/>
              <a:stretch/>
            </p:blipFill>
            <p:spPr bwMode="auto">
              <a:xfrm>
                <a:off x="12292092" y="2412588"/>
                <a:ext cx="3341756" cy="5200830"/>
              </a:xfrm>
              <a:prstGeom prst="rect">
                <a:avLst/>
              </a:prstGeom>
              <a:noFill/>
              <a:extLst>
                <a:ext uri="{909E8E84-426E-40DD-AFC4-6F175D3DCCD1}">
                  <a14:hiddenFill xmlns:a14="http://schemas.microsoft.com/office/drawing/2010/main">
                    <a:solidFill>
                      <a:srgbClr val="FFFFFF"/>
                    </a:solidFill>
                  </a14:hiddenFill>
                </a:ext>
              </a:extLst>
            </p:spPr>
          </p:pic>
          <p:sp>
            <p:nvSpPr>
              <p:cNvPr id="18" name="직사각형 17">
                <a:extLst>
                  <a:ext uri="{FF2B5EF4-FFF2-40B4-BE49-F238E27FC236}">
                    <a16:creationId xmlns:a16="http://schemas.microsoft.com/office/drawing/2014/main" id="{CC666207-7CB6-7C1E-8B6D-BBF15E6C98EB}"/>
                  </a:ext>
                </a:extLst>
              </p:cNvPr>
              <p:cNvSpPr/>
              <p:nvPr/>
            </p:nvSpPr>
            <p:spPr>
              <a:xfrm>
                <a:off x="2079522" y="2412587"/>
                <a:ext cx="14128955" cy="5399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9" name="직사각형 14">
              <a:extLst>
                <a:ext uri="{FF2B5EF4-FFF2-40B4-BE49-F238E27FC236}">
                  <a16:creationId xmlns:a16="http://schemas.microsoft.com/office/drawing/2014/main" id="{A38E56B3-415D-829A-0AF9-D14D991E18C1}"/>
                </a:ext>
              </a:extLst>
            </p:cNvPr>
            <p:cNvSpPr>
              <a:spLocks noChangeArrowheads="1"/>
            </p:cNvSpPr>
            <p:nvPr/>
          </p:nvSpPr>
          <p:spPr bwMode="auto">
            <a:xfrm>
              <a:off x="1569468" y="2433557"/>
              <a:ext cx="3031809" cy="1223668"/>
            </a:xfrm>
            <a:prstGeom prst="rect">
              <a:avLst/>
            </a:prstGeom>
            <a:solidFill>
              <a:srgbClr val="FFFFCC"/>
            </a:solidFill>
            <a:ln w="9525">
              <a:solidFill>
                <a:srgbClr val="000000"/>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ja-JP" altLang="en-US" sz="2800" b="1" dirty="0">
                  <a:solidFill>
                    <a:srgbClr val="000000"/>
                  </a:solidFill>
                  <a:latin typeface="Arial" panose="020B0604020202020204" pitchFamily="34" charset="0"/>
                  <a:ea typeface="HY울릉도M"/>
                  <a:cs typeface="Arial" panose="020B0604020202020204" pitchFamily="34" charset="0"/>
                </a:rPr>
                <a:t>ホワイトヘッド</a:t>
              </a:r>
              <a:endParaRPr lang="en-US" altLang="ko-KR" sz="2800" b="1" dirty="0">
                <a:solidFill>
                  <a:srgbClr val="000000"/>
                </a:solidFill>
                <a:latin typeface="Arial" panose="020B0604020202020204" pitchFamily="34" charset="0"/>
                <a:ea typeface="HY울릉도M"/>
                <a:cs typeface="Arial" panose="020B0604020202020204" pitchFamily="34" charset="0"/>
              </a:endParaRPr>
            </a:p>
            <a:p>
              <a:pPr algn="ctr">
                <a:lnSpc>
                  <a:spcPct val="150000"/>
                </a:lnSpc>
              </a:pPr>
              <a:r>
                <a:rPr lang="en-US" altLang="ko-KR" sz="2400" b="1" dirty="0">
                  <a:solidFill>
                    <a:srgbClr val="000000"/>
                  </a:solidFill>
                  <a:latin typeface="Arial" panose="020B0604020202020204" pitchFamily="34" charset="0"/>
                  <a:ea typeface="HY울릉도M"/>
                  <a:cs typeface="Arial" panose="020B0604020202020204" pitchFamily="34" charset="0"/>
                </a:rPr>
                <a:t>(</a:t>
              </a:r>
              <a:r>
                <a:rPr lang="ja-JP" altLang="en-US" sz="2400" b="1" dirty="0">
                  <a:solidFill>
                    <a:srgbClr val="000000"/>
                  </a:solidFill>
                  <a:latin typeface="Arial" panose="020B0604020202020204" pitchFamily="34" charset="0"/>
                  <a:ea typeface="HY울릉도M"/>
                  <a:cs typeface="Arial" panose="020B0604020202020204" pitchFamily="34" charset="0"/>
                </a:rPr>
                <a:t>閉鎖的面皰</a:t>
              </a:r>
              <a:r>
                <a:rPr lang="en-US" altLang="ko-KR" sz="2400" b="1" dirty="0">
                  <a:solidFill>
                    <a:srgbClr val="000000"/>
                  </a:solidFill>
                  <a:latin typeface="Arial" panose="020B0604020202020204" pitchFamily="34" charset="0"/>
                  <a:ea typeface="HY울릉도M"/>
                  <a:cs typeface="Arial" panose="020B0604020202020204" pitchFamily="34" charset="0"/>
                </a:rPr>
                <a:t>)</a:t>
              </a:r>
              <a:endParaRPr lang="ko-KR" altLang="en-US" sz="2400" b="1" dirty="0">
                <a:solidFill>
                  <a:srgbClr val="000000"/>
                </a:solidFill>
                <a:latin typeface="Arial" panose="020B0604020202020204" pitchFamily="34" charset="0"/>
                <a:ea typeface="HY울릉도M"/>
                <a:cs typeface="Arial" panose="020B0604020202020204" pitchFamily="34" charset="0"/>
              </a:endParaRPr>
            </a:p>
          </p:txBody>
        </p:sp>
        <p:sp>
          <p:nvSpPr>
            <p:cNvPr id="6" name="テキスト ボックス 5">
              <a:extLst>
                <a:ext uri="{FF2B5EF4-FFF2-40B4-BE49-F238E27FC236}">
                  <a16:creationId xmlns:a16="http://schemas.microsoft.com/office/drawing/2014/main" id="{22763AB7-6548-6B39-CC30-C75F8A45200F}"/>
                </a:ext>
              </a:extLst>
            </p:cNvPr>
            <p:cNvSpPr txBox="1"/>
            <p:nvPr/>
          </p:nvSpPr>
          <p:spPr>
            <a:xfrm>
              <a:off x="5881653" y="4860464"/>
              <a:ext cx="481578" cy="261610"/>
            </a:xfrm>
            <a:prstGeom prst="rect">
              <a:avLst/>
            </a:prstGeom>
            <a:solidFill>
              <a:schemeClr val="bg1"/>
            </a:solidFill>
          </p:spPr>
          <p:txBody>
            <a:bodyPr wrap="square">
              <a:spAutoFit/>
            </a:bodyPr>
            <a:lstStyle/>
            <a:p>
              <a:r>
                <a:rPr kumimoji="1" lang="ja-JP" altLang="en-US" sz="1100" dirty="0"/>
                <a:t>表皮</a:t>
              </a:r>
            </a:p>
          </p:txBody>
        </p:sp>
        <p:sp>
          <p:nvSpPr>
            <p:cNvPr id="10" name="テキスト ボックス 9">
              <a:extLst>
                <a:ext uri="{FF2B5EF4-FFF2-40B4-BE49-F238E27FC236}">
                  <a16:creationId xmlns:a16="http://schemas.microsoft.com/office/drawing/2014/main" id="{D8259193-31E7-F311-7C0A-DC886B12FEA3}"/>
                </a:ext>
              </a:extLst>
            </p:cNvPr>
            <p:cNvSpPr txBox="1"/>
            <p:nvPr/>
          </p:nvSpPr>
          <p:spPr>
            <a:xfrm>
              <a:off x="5119043" y="5158598"/>
              <a:ext cx="1343415" cy="292388"/>
            </a:xfrm>
            <a:prstGeom prst="rect">
              <a:avLst/>
            </a:prstGeom>
            <a:noFill/>
          </p:spPr>
          <p:txBody>
            <a:bodyPr wrap="square">
              <a:spAutoFit/>
            </a:bodyPr>
            <a:lstStyle/>
            <a:p>
              <a:r>
                <a:rPr kumimoji="1" lang="ja-JP" altLang="en-US" sz="1300" b="1" dirty="0">
                  <a:highlight>
                    <a:srgbClr val="C0C0C0"/>
                  </a:highlight>
                </a:rPr>
                <a:t>ホワイトヘッド</a:t>
              </a:r>
            </a:p>
          </p:txBody>
        </p:sp>
        <p:sp>
          <p:nvSpPr>
            <p:cNvPr id="11" name="テキスト ボックス 10">
              <a:extLst>
                <a:ext uri="{FF2B5EF4-FFF2-40B4-BE49-F238E27FC236}">
                  <a16:creationId xmlns:a16="http://schemas.microsoft.com/office/drawing/2014/main" id="{70782CFE-CA58-8FB9-C71D-A7E5913F64DB}"/>
                </a:ext>
              </a:extLst>
            </p:cNvPr>
            <p:cNvSpPr txBox="1"/>
            <p:nvPr/>
          </p:nvSpPr>
          <p:spPr>
            <a:xfrm>
              <a:off x="6849799" y="2668442"/>
              <a:ext cx="1398495" cy="261610"/>
            </a:xfrm>
            <a:prstGeom prst="rect">
              <a:avLst/>
            </a:prstGeom>
            <a:solidFill>
              <a:schemeClr val="bg1"/>
            </a:solidFill>
          </p:spPr>
          <p:txBody>
            <a:bodyPr wrap="square" rtlCol="0">
              <a:spAutoFit/>
            </a:bodyPr>
            <a:lstStyle/>
            <a:p>
              <a:r>
                <a:rPr kumimoji="1" lang="ja-JP" altLang="en-US" sz="1100" dirty="0"/>
                <a:t>白く塞がれた入口</a:t>
              </a:r>
            </a:p>
          </p:txBody>
        </p:sp>
        <p:sp>
          <p:nvSpPr>
            <p:cNvPr id="12" name="テキスト ボックス 11">
              <a:extLst>
                <a:ext uri="{FF2B5EF4-FFF2-40B4-BE49-F238E27FC236}">
                  <a16:creationId xmlns:a16="http://schemas.microsoft.com/office/drawing/2014/main" id="{69A690CA-22D3-1D28-8E9F-38DBADF54459}"/>
                </a:ext>
              </a:extLst>
            </p:cNvPr>
            <p:cNvSpPr txBox="1"/>
            <p:nvPr/>
          </p:nvSpPr>
          <p:spPr>
            <a:xfrm>
              <a:off x="6634646" y="4357086"/>
              <a:ext cx="1613648" cy="276999"/>
            </a:xfrm>
            <a:prstGeom prst="rect">
              <a:avLst/>
            </a:prstGeom>
            <a:solidFill>
              <a:schemeClr val="accent2">
                <a:lumMod val="40000"/>
                <a:lumOff val="60000"/>
              </a:schemeClr>
            </a:solidFill>
          </p:spPr>
          <p:txBody>
            <a:bodyPr wrap="square" rtlCol="0">
              <a:spAutoFit/>
            </a:bodyPr>
            <a:lstStyle/>
            <a:p>
              <a:r>
                <a:rPr kumimoji="1" lang="ja-JP" altLang="en-US" sz="1200" dirty="0"/>
                <a:t>皮脂で詰まった毛穴</a:t>
              </a:r>
            </a:p>
          </p:txBody>
        </p:sp>
        <p:sp>
          <p:nvSpPr>
            <p:cNvPr id="13" name="テキスト ボックス 12">
              <a:extLst>
                <a:ext uri="{FF2B5EF4-FFF2-40B4-BE49-F238E27FC236}">
                  <a16:creationId xmlns:a16="http://schemas.microsoft.com/office/drawing/2014/main" id="{D24F7354-035C-E694-8FC3-C64A989C01B0}"/>
                </a:ext>
              </a:extLst>
            </p:cNvPr>
            <p:cNvSpPr txBox="1"/>
            <p:nvPr/>
          </p:nvSpPr>
          <p:spPr>
            <a:xfrm>
              <a:off x="5342137" y="5677133"/>
              <a:ext cx="889987" cy="430887"/>
            </a:xfrm>
            <a:prstGeom prst="rect">
              <a:avLst/>
            </a:prstGeom>
            <a:solidFill>
              <a:schemeClr val="bg1"/>
            </a:solidFill>
          </p:spPr>
          <p:txBody>
            <a:bodyPr wrap="none" rtlCol="0">
              <a:spAutoFit/>
            </a:bodyPr>
            <a:lstStyle/>
            <a:p>
              <a:r>
                <a:rPr kumimoji="1" lang="ja-JP" altLang="en-US" sz="1100" dirty="0"/>
                <a:t>毛穴入口の</a:t>
              </a:r>
              <a:endParaRPr kumimoji="1" lang="en-US" altLang="ja-JP" sz="1100" dirty="0"/>
            </a:p>
            <a:p>
              <a:pPr algn="ctr"/>
              <a:r>
                <a:rPr kumimoji="1" lang="ja-JP" altLang="en-US" sz="1100" dirty="0"/>
                <a:t>拡大</a:t>
              </a:r>
            </a:p>
          </p:txBody>
        </p:sp>
        <p:sp>
          <p:nvSpPr>
            <p:cNvPr id="14" name="テキスト ボックス 13">
              <a:extLst>
                <a:ext uri="{FF2B5EF4-FFF2-40B4-BE49-F238E27FC236}">
                  <a16:creationId xmlns:a16="http://schemas.microsoft.com/office/drawing/2014/main" id="{A2C6C1E2-4258-F5B4-CCB2-86C092C49672}"/>
                </a:ext>
              </a:extLst>
            </p:cNvPr>
            <p:cNvSpPr txBox="1"/>
            <p:nvPr/>
          </p:nvSpPr>
          <p:spPr>
            <a:xfrm>
              <a:off x="5353533" y="6299989"/>
              <a:ext cx="605118" cy="261610"/>
            </a:xfrm>
            <a:prstGeom prst="rect">
              <a:avLst/>
            </a:prstGeom>
            <a:solidFill>
              <a:schemeClr val="bg1"/>
            </a:solidFill>
          </p:spPr>
          <p:txBody>
            <a:bodyPr wrap="square" rtlCol="0">
              <a:spAutoFit/>
            </a:bodyPr>
            <a:lstStyle/>
            <a:p>
              <a:r>
                <a:rPr kumimoji="1" lang="ja-JP" altLang="en-US" sz="1100" dirty="0"/>
                <a:t>皮脂腺</a:t>
              </a:r>
            </a:p>
          </p:txBody>
        </p:sp>
        <p:sp>
          <p:nvSpPr>
            <p:cNvPr id="15" name="テキスト ボックス 14">
              <a:extLst>
                <a:ext uri="{FF2B5EF4-FFF2-40B4-BE49-F238E27FC236}">
                  <a16:creationId xmlns:a16="http://schemas.microsoft.com/office/drawing/2014/main" id="{010F745A-678C-0424-83AC-464A78EF77E3}"/>
                </a:ext>
              </a:extLst>
            </p:cNvPr>
            <p:cNvSpPr txBox="1"/>
            <p:nvPr/>
          </p:nvSpPr>
          <p:spPr>
            <a:xfrm>
              <a:off x="5453490" y="7131774"/>
              <a:ext cx="466794" cy="261610"/>
            </a:xfrm>
            <a:prstGeom prst="rect">
              <a:avLst/>
            </a:prstGeom>
            <a:solidFill>
              <a:schemeClr val="bg1"/>
            </a:solidFill>
          </p:spPr>
          <p:txBody>
            <a:bodyPr wrap="none" rtlCol="0">
              <a:spAutoFit/>
            </a:bodyPr>
            <a:lstStyle/>
            <a:p>
              <a:r>
                <a:rPr kumimoji="1" lang="ja-JP" altLang="en-US" sz="1100" dirty="0"/>
                <a:t>毛根</a:t>
              </a:r>
            </a:p>
          </p:txBody>
        </p:sp>
      </p:grpSp>
    </p:spTree>
    <p:extLst>
      <p:ext uri="{BB962C8B-B14F-4D97-AF65-F5344CB8AC3E}">
        <p14:creationId xmlns:p14="http://schemas.microsoft.com/office/powerpoint/2010/main" val="337472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71" name="그림 27">
            <a:extLst>
              <a:ext uri="{FF2B5EF4-FFF2-40B4-BE49-F238E27FC236}">
                <a16:creationId xmlns:a16="http://schemas.microsoft.com/office/drawing/2014/main" id="{7ACD29A5-FE7C-7BE2-4615-91464C665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4040"/>
          <a:stretch>
            <a:fillRect/>
          </a:stretch>
        </p:blipFill>
        <p:spPr bwMode="auto">
          <a:xfrm>
            <a:off x="9181505" y="9672638"/>
            <a:ext cx="1250156" cy="40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2" name="직사각형 7">
            <a:extLst>
              <a:ext uri="{FF2B5EF4-FFF2-40B4-BE49-F238E27FC236}">
                <a16:creationId xmlns:a16="http://schemas.microsoft.com/office/drawing/2014/main" id="{1D92CBD4-3E06-7A9F-15FC-37EA6EBC7935}"/>
              </a:ext>
            </a:extLst>
          </p:cNvPr>
          <p:cNvSpPr>
            <a:spLocks noChangeArrowheads="1"/>
          </p:cNvSpPr>
          <p:nvPr/>
        </p:nvSpPr>
        <p:spPr bwMode="auto">
          <a:xfrm>
            <a:off x="7788474" y="9733360"/>
            <a:ext cx="14895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ko-KR" altLang="en-US" sz="1350" b="1">
                <a:solidFill>
                  <a:srgbClr val="000000"/>
                </a:solidFill>
              </a:rPr>
              <a:t>주</a:t>
            </a:r>
            <a:r>
              <a:rPr lang="en-US" altLang="ko-KR" sz="1350" b="1">
                <a:solidFill>
                  <a:srgbClr val="000000"/>
                </a:solidFill>
              </a:rPr>
              <a:t>) </a:t>
            </a:r>
            <a:r>
              <a:rPr lang="ko-KR" altLang="en-US" sz="1350" b="1">
                <a:solidFill>
                  <a:srgbClr val="000000"/>
                </a:solidFill>
              </a:rPr>
              <a:t>엠비랩코리아</a:t>
            </a:r>
          </a:p>
        </p:txBody>
      </p:sp>
      <p:sp>
        <p:nvSpPr>
          <p:cNvPr id="3" name="직사각형 2">
            <a:extLst>
              <a:ext uri="{FF2B5EF4-FFF2-40B4-BE49-F238E27FC236}">
                <a16:creationId xmlns:a16="http://schemas.microsoft.com/office/drawing/2014/main" id="{8BF5C300-3078-7166-7D3D-2F092C84974B}"/>
              </a:ext>
            </a:extLst>
          </p:cNvPr>
          <p:cNvSpPr>
            <a:spLocks noChangeArrowheads="1"/>
          </p:cNvSpPr>
          <p:nvPr/>
        </p:nvSpPr>
        <p:spPr bwMode="auto">
          <a:xfrm>
            <a:off x="6363232" y="669480"/>
            <a:ext cx="5274586"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algn="ctr" rtl="0" eaLnBrk="1" latinLnBrk="0" hangingPunct="1">
              <a:spcBef>
                <a:spcPts val="0"/>
              </a:spcBef>
              <a:spcAft>
                <a:spcPts val="0"/>
              </a:spcAft>
            </a:pPr>
            <a:r>
              <a:rPr lang="ja-JP" altLang="ja-JP" sz="3200" b="1" kern="1200" dirty="0">
                <a:solidFill>
                  <a:srgbClr val="FF0000"/>
                </a:solidFill>
                <a:effectLst/>
                <a:latin typeface="맑은 고딕" panose="020B0503020000020004" pitchFamily="34" charset="-127"/>
                <a:ea typeface="游ゴシック" panose="020B0400000000000000" pitchFamily="50" charset="-128"/>
                <a:cs typeface="+mn-cs"/>
              </a:rPr>
              <a:t>病状生理</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を基準にした分類</a:t>
            </a:r>
            <a:endParaRPr lang="ja-JP" altLang="ja-JP" sz="3200" dirty="0">
              <a:effectLst/>
            </a:endParaRPr>
          </a:p>
        </p:txBody>
      </p:sp>
      <p:sp>
        <p:nvSpPr>
          <p:cNvPr id="4" name="제목 1">
            <a:extLst>
              <a:ext uri="{FF2B5EF4-FFF2-40B4-BE49-F238E27FC236}">
                <a16:creationId xmlns:a16="http://schemas.microsoft.com/office/drawing/2014/main" id="{FD19AD41-C425-46DA-D810-E1638B602B12}"/>
              </a:ext>
            </a:extLst>
          </p:cNvPr>
          <p:cNvSpPr>
            <a:spLocks noGrp="1"/>
          </p:cNvSpPr>
          <p:nvPr>
            <p:ph type="title"/>
          </p:nvPr>
        </p:nvSpPr>
        <p:spPr>
          <a:xfrm>
            <a:off x="732226" y="408433"/>
            <a:ext cx="7568355" cy="1044611"/>
          </a:xfrm>
        </p:spPr>
        <p:txBody>
          <a:bodyPr>
            <a:noAutofit/>
          </a:bodyPr>
          <a:lstStyle/>
          <a:p>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ニキビの様々な分類</a:t>
            </a:r>
            <a:endParaRPr lang="ko-KR" altLang="en-US" sz="4400" b="1" dirty="0"/>
          </a:p>
        </p:txBody>
      </p:sp>
      <p:grpSp>
        <p:nvGrpSpPr>
          <p:cNvPr id="5" name="グループ化 4">
            <a:extLst>
              <a:ext uri="{FF2B5EF4-FFF2-40B4-BE49-F238E27FC236}">
                <a16:creationId xmlns:a16="http://schemas.microsoft.com/office/drawing/2014/main" id="{CE0928BE-5142-3C48-59ED-8F3029D9C4EA}"/>
              </a:ext>
            </a:extLst>
          </p:cNvPr>
          <p:cNvGrpSpPr/>
          <p:nvPr/>
        </p:nvGrpSpPr>
        <p:grpSpPr>
          <a:xfrm>
            <a:off x="984454" y="1637428"/>
            <a:ext cx="15596647" cy="7718745"/>
            <a:chOff x="984454" y="1637428"/>
            <a:chExt cx="15596647" cy="7718745"/>
          </a:xfrm>
        </p:grpSpPr>
        <p:grpSp>
          <p:nvGrpSpPr>
            <p:cNvPr id="6" name="그룹 5">
              <a:extLst>
                <a:ext uri="{FF2B5EF4-FFF2-40B4-BE49-F238E27FC236}">
                  <a16:creationId xmlns:a16="http://schemas.microsoft.com/office/drawing/2014/main" id="{2FB624CB-B081-EA3F-B239-882635A67759}"/>
                </a:ext>
              </a:extLst>
            </p:cNvPr>
            <p:cNvGrpSpPr/>
            <p:nvPr/>
          </p:nvGrpSpPr>
          <p:grpSpPr>
            <a:xfrm>
              <a:off x="2336800" y="2138940"/>
              <a:ext cx="14244301" cy="7217233"/>
              <a:chOff x="2336800" y="2138940"/>
              <a:chExt cx="14244301" cy="7217233"/>
            </a:xfrm>
          </p:grpSpPr>
          <p:grpSp>
            <p:nvGrpSpPr>
              <p:cNvPr id="7" name="그룹 6">
                <a:extLst>
                  <a:ext uri="{FF2B5EF4-FFF2-40B4-BE49-F238E27FC236}">
                    <a16:creationId xmlns:a16="http://schemas.microsoft.com/office/drawing/2014/main" id="{4C5648A1-EC51-92A7-DC68-72910B7F08C7}"/>
                  </a:ext>
                </a:extLst>
              </p:cNvPr>
              <p:cNvGrpSpPr/>
              <p:nvPr/>
            </p:nvGrpSpPr>
            <p:grpSpPr>
              <a:xfrm>
                <a:off x="5351024" y="2354072"/>
                <a:ext cx="10194430" cy="3526452"/>
                <a:chOff x="468923" y="2993424"/>
                <a:chExt cx="8089381" cy="2709504"/>
              </a:xfrm>
            </p:grpSpPr>
            <p:pic>
              <p:nvPicPr>
                <p:cNvPr id="12" name="Picture 2">
                  <a:extLst>
                    <a:ext uri="{FF2B5EF4-FFF2-40B4-BE49-F238E27FC236}">
                      <a16:creationId xmlns:a16="http://schemas.microsoft.com/office/drawing/2014/main" id="{778A371A-120D-A21B-2BEF-6FC800B13F94}"/>
                    </a:ext>
                  </a:extLst>
                </p:cNvPr>
                <p:cNvPicPr>
                  <a:picLocks noChangeArrowheads="1"/>
                </p:cNvPicPr>
                <p:nvPr/>
              </p:nvPicPr>
              <p:blipFill rotWithShape="1">
                <a:blip r:embed="rId4" cstate="print"/>
                <a:srcRect l="-1" r="2020" b="4167"/>
                <a:stretch/>
              </p:blipFill>
              <p:spPr bwMode="auto">
                <a:xfrm>
                  <a:off x="468923" y="2993424"/>
                  <a:ext cx="4300179" cy="2709504"/>
                </a:xfrm>
                <a:prstGeom prst="rect">
                  <a:avLst/>
                </a:prstGeom>
                <a:ln>
                  <a:noFill/>
                </a:ln>
                <a:effectLst>
                  <a:outerShdw blurRad="50800" dist="38100" dir="5400000" algn="t" rotWithShape="0">
                    <a:prstClr val="black">
                      <a:alpha val="40000"/>
                    </a:prstClr>
                  </a:outerShdw>
                </a:effectLst>
              </p:spPr>
            </p:pic>
            <p:sp>
              <p:nvSpPr>
                <p:cNvPr id="16" name="직사각형 15">
                  <a:extLst>
                    <a:ext uri="{FF2B5EF4-FFF2-40B4-BE49-F238E27FC236}">
                      <a16:creationId xmlns:a16="http://schemas.microsoft.com/office/drawing/2014/main" id="{77F94EE3-6255-D7A9-6EFB-95489E5C9D94}"/>
                    </a:ext>
                  </a:extLst>
                </p:cNvPr>
                <p:cNvSpPr/>
                <p:nvPr/>
              </p:nvSpPr>
              <p:spPr>
                <a:xfrm>
                  <a:off x="4796771" y="3214148"/>
                  <a:ext cx="3451523" cy="2064290"/>
                </a:xfrm>
                <a:prstGeom prst="rect">
                  <a:avLst/>
                </a:prstGeom>
                <a:ln w="3175">
                  <a:noFill/>
                </a:ln>
              </p:spPr>
              <p:txBody>
                <a:bodyPr wrap="square">
                  <a:spAutoFit/>
                </a:bodyPr>
                <a:lstStyle/>
                <a:p>
                  <a:pPr marL="212625" indent="-212625" algn="just">
                    <a:lnSpc>
                      <a:spcPct val="130000"/>
                    </a:lnSpc>
                    <a:buFont typeface="Wingdings" pitchFamily="2" charset="2"/>
                    <a:buChar char="ü"/>
                    <a:defRPr/>
                  </a:pPr>
                  <a:r>
                    <a:rPr lang="ja-JP" altLang="en-US" sz="2200" dirty="0">
                      <a:solidFill>
                        <a:srgbClr val="FF0000"/>
                      </a:solidFill>
                      <a:latin typeface="Arial" pitchFamily="34" charset="0"/>
                      <a:ea typeface="HY울릉도M" pitchFamily="18" charset="-127"/>
                      <a:cs typeface="Arial" pitchFamily="34" charset="0"/>
                    </a:rPr>
                    <a:t>丘疹性ニキビ</a:t>
                  </a:r>
                  <a:r>
                    <a:rPr lang="ko-KR" altLang="en-US" sz="2200" dirty="0">
                      <a:solidFill>
                        <a:prstClr val="black"/>
                      </a:solidFill>
                      <a:latin typeface="Arial" pitchFamily="34" charset="0"/>
                      <a:ea typeface="HY울릉도M" pitchFamily="18" charset="-127"/>
                      <a:cs typeface="Arial" pitchFamily="34" charset="0"/>
                    </a:rPr>
                    <a:t> </a:t>
                  </a:r>
                  <a:r>
                    <a:rPr lang="ja-JP" altLang="en-US" sz="2200" dirty="0">
                      <a:solidFill>
                        <a:prstClr val="black"/>
                      </a:solidFill>
                      <a:latin typeface="Arial" pitchFamily="34" charset="0"/>
                      <a:ea typeface="HY울릉도M" pitchFamily="18" charset="-127"/>
                      <a:cs typeface="Arial" pitchFamily="34" charset="0"/>
                    </a:rPr>
                    <a:t>肌に小さく</a:t>
                  </a:r>
                  <a:r>
                    <a:rPr lang="ja-JP" altLang="en-US" sz="2200" dirty="0">
                      <a:solidFill>
                        <a:srgbClr val="003399"/>
                      </a:solidFill>
                      <a:latin typeface="Arial" pitchFamily="34" charset="0"/>
                      <a:ea typeface="HY울릉도M" pitchFamily="18" charset="-127"/>
                      <a:cs typeface="Arial" pitchFamily="34" charset="0"/>
                    </a:rPr>
                    <a:t>赤く上がってくる炎症状態</a:t>
                  </a:r>
                  <a:r>
                    <a:rPr lang="ja-JP" altLang="en-US" sz="2200" dirty="0">
                      <a:solidFill>
                        <a:prstClr val="black"/>
                      </a:solidFill>
                      <a:latin typeface="Arial" pitchFamily="34" charset="0"/>
                      <a:ea typeface="HY울릉도M" pitchFamily="18" charset="-127"/>
                      <a:cs typeface="Arial" pitchFamily="34" charset="0"/>
                    </a:rPr>
                    <a:t>で、外に</a:t>
                  </a:r>
                  <a:r>
                    <a:rPr lang="ja-JP" altLang="en-US" sz="2200" dirty="0">
                      <a:solidFill>
                        <a:srgbClr val="FF0000"/>
                      </a:solidFill>
                      <a:effectLst>
                        <a:outerShdw blurRad="38100" dist="38100" dir="2700000" algn="tl">
                          <a:srgbClr val="000000">
                            <a:alpha val="43137"/>
                          </a:srgbClr>
                        </a:outerShdw>
                      </a:effectLst>
                      <a:latin typeface="Arial" pitchFamily="34" charset="0"/>
                      <a:ea typeface="HY울릉도M" pitchFamily="18" charset="-127"/>
                      <a:cs typeface="Arial" pitchFamily="34" charset="0"/>
                    </a:rPr>
                    <a:t>出ていないニキビ</a:t>
                  </a:r>
                  <a:r>
                    <a:rPr lang="ja-JP" altLang="en-US" sz="2200" dirty="0">
                      <a:solidFill>
                        <a:prstClr val="black"/>
                      </a:solidFill>
                      <a:latin typeface="Arial" pitchFamily="34" charset="0"/>
                      <a:ea typeface="HY울릉도M" pitchFamily="18" charset="-127"/>
                      <a:cs typeface="Arial" pitchFamily="34" charset="0"/>
                    </a:rPr>
                    <a:t>。</a:t>
                  </a:r>
                  <a:endParaRPr lang="en-US" altLang="ja-JP" sz="2200" dirty="0">
                    <a:solidFill>
                      <a:prstClr val="black"/>
                    </a:solidFill>
                    <a:latin typeface="Arial" pitchFamily="34" charset="0"/>
                    <a:ea typeface="HY울릉도M" pitchFamily="18" charset="-127"/>
                    <a:cs typeface="Arial" pitchFamily="34" charset="0"/>
                  </a:endParaRPr>
                </a:p>
                <a:p>
                  <a:pPr algn="just">
                    <a:lnSpc>
                      <a:spcPct val="130000"/>
                    </a:lnSpc>
                    <a:defRPr/>
                  </a:pPr>
                  <a:endParaRPr lang="en-US" altLang="ko-KR" sz="2200" dirty="0">
                    <a:solidFill>
                      <a:prstClr val="black"/>
                    </a:solidFill>
                    <a:latin typeface="Arial" pitchFamily="34" charset="0"/>
                    <a:ea typeface="HY울릉도M" pitchFamily="18" charset="-127"/>
                    <a:cs typeface="Arial" pitchFamily="34" charset="0"/>
                  </a:endParaRPr>
                </a:p>
                <a:p>
                  <a:pPr marL="212625" indent="-212625" algn="just">
                    <a:lnSpc>
                      <a:spcPct val="130000"/>
                    </a:lnSpc>
                    <a:buFont typeface="Wingdings" pitchFamily="2" charset="2"/>
                    <a:buChar char="ü"/>
                    <a:defRPr/>
                  </a:pPr>
                  <a:r>
                    <a:rPr lang="ja-JP" altLang="en-US" sz="2200" dirty="0">
                      <a:solidFill>
                        <a:prstClr val="black"/>
                      </a:solidFill>
                      <a:latin typeface="Arial" pitchFamily="34" charset="0"/>
                      <a:ea typeface="HY울릉도M" pitchFamily="18" charset="-127"/>
                      <a:cs typeface="Arial" pitchFamily="34" charset="0"/>
                    </a:rPr>
                    <a:t>手で触ると</a:t>
                  </a:r>
                  <a:r>
                    <a:rPr lang="ja-JP" altLang="en-US" sz="2200" dirty="0">
                      <a:solidFill>
                        <a:srgbClr val="C00000"/>
                      </a:solidFill>
                      <a:latin typeface="Arial" pitchFamily="34" charset="0"/>
                      <a:ea typeface="HY울릉도M" pitchFamily="18" charset="-127"/>
                      <a:cs typeface="Arial" pitchFamily="34" charset="0"/>
                    </a:rPr>
                    <a:t>ぶちっと触れる</a:t>
                  </a:r>
                  <a:r>
                    <a:rPr lang="ja-JP" altLang="en-US" sz="2200" dirty="0">
                      <a:solidFill>
                        <a:prstClr val="black"/>
                      </a:solidFill>
                      <a:latin typeface="Arial" pitchFamily="34" charset="0"/>
                      <a:ea typeface="HY울릉도M" pitchFamily="18" charset="-127"/>
                      <a:cs typeface="Arial" pitchFamily="34" charset="0"/>
                    </a:rPr>
                    <a:t>ニキビ。</a:t>
                  </a:r>
                  <a:endParaRPr lang="ko-KR" altLang="en-US" sz="2200" dirty="0">
                    <a:solidFill>
                      <a:prstClr val="black"/>
                    </a:solidFill>
                    <a:latin typeface="Arial" pitchFamily="34" charset="0"/>
                    <a:ea typeface="HY울릉도M" pitchFamily="18" charset="-127"/>
                    <a:cs typeface="Arial" pitchFamily="34" charset="0"/>
                  </a:endParaRPr>
                </a:p>
              </p:txBody>
            </p:sp>
            <p:sp>
              <p:nvSpPr>
                <p:cNvPr id="2" name="직사각형 1">
                  <a:extLst>
                    <a:ext uri="{FF2B5EF4-FFF2-40B4-BE49-F238E27FC236}">
                      <a16:creationId xmlns:a16="http://schemas.microsoft.com/office/drawing/2014/main" id="{62F91299-346D-5E50-D0CD-42F88AA2DA6C}"/>
                    </a:ext>
                  </a:extLst>
                </p:cNvPr>
                <p:cNvSpPr/>
                <p:nvPr/>
              </p:nvSpPr>
              <p:spPr>
                <a:xfrm>
                  <a:off x="4769101" y="3072896"/>
                  <a:ext cx="3789203" cy="2630032"/>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prstClr val="white"/>
                    </a:solidFill>
                  </a:endParaRPr>
                </a:p>
              </p:txBody>
            </p:sp>
          </p:grpSp>
          <p:grpSp>
            <p:nvGrpSpPr>
              <p:cNvPr id="8" name="그룹 7">
                <a:extLst>
                  <a:ext uri="{FF2B5EF4-FFF2-40B4-BE49-F238E27FC236}">
                    <a16:creationId xmlns:a16="http://schemas.microsoft.com/office/drawing/2014/main" id="{FC0CD79D-5F89-F8FA-3297-83D0CA36CFC2}"/>
                  </a:ext>
                </a:extLst>
              </p:cNvPr>
              <p:cNvGrpSpPr/>
              <p:nvPr/>
            </p:nvGrpSpPr>
            <p:grpSpPr>
              <a:xfrm>
                <a:off x="5351024" y="5982290"/>
                <a:ext cx="10194430" cy="3010546"/>
                <a:chOff x="468923" y="6274292"/>
                <a:chExt cx="8192507" cy="2424231"/>
              </a:xfrm>
            </p:grpSpPr>
            <p:pic>
              <p:nvPicPr>
                <p:cNvPr id="13" name="Picture 3">
                  <a:extLst>
                    <a:ext uri="{FF2B5EF4-FFF2-40B4-BE49-F238E27FC236}">
                      <a16:creationId xmlns:a16="http://schemas.microsoft.com/office/drawing/2014/main" id="{9C39EA1C-9C29-D946-7EF2-705BBB61290D}"/>
                    </a:ext>
                  </a:extLst>
                </p:cNvPr>
                <p:cNvPicPr>
                  <a:picLocks noChangeArrowheads="1"/>
                </p:cNvPicPr>
                <p:nvPr/>
              </p:nvPicPr>
              <p:blipFill rotWithShape="1">
                <a:blip r:embed="rId5" cstate="print"/>
                <a:srcRect l="346" r="-346"/>
                <a:stretch/>
              </p:blipFill>
              <p:spPr bwMode="auto">
                <a:xfrm>
                  <a:off x="468923" y="6274292"/>
                  <a:ext cx="4300179" cy="2424231"/>
                </a:xfrm>
                <a:prstGeom prst="rect">
                  <a:avLst/>
                </a:prstGeom>
                <a:ln>
                  <a:noFill/>
                </a:ln>
                <a:effectLst>
                  <a:outerShdw blurRad="50800" dist="38100" dir="5400000" algn="t" rotWithShape="0">
                    <a:prstClr val="black">
                      <a:alpha val="40000"/>
                    </a:prstClr>
                  </a:outerShdw>
                </a:effectLst>
              </p:spPr>
            </p:pic>
            <p:sp>
              <p:nvSpPr>
                <p:cNvPr id="21" name="직사각형 20">
                  <a:extLst>
                    <a:ext uri="{FF2B5EF4-FFF2-40B4-BE49-F238E27FC236}">
                      <a16:creationId xmlns:a16="http://schemas.microsoft.com/office/drawing/2014/main" id="{C702614F-3A06-0DBE-5291-23BEB777AC1D}"/>
                    </a:ext>
                  </a:extLst>
                </p:cNvPr>
                <p:cNvSpPr/>
                <p:nvPr/>
              </p:nvSpPr>
              <p:spPr>
                <a:xfrm>
                  <a:off x="4848708" y="6347299"/>
                  <a:ext cx="3549945" cy="2163453"/>
                </a:xfrm>
                <a:prstGeom prst="rect">
                  <a:avLst/>
                </a:prstGeom>
                <a:ln w="3175">
                  <a:noFill/>
                </a:ln>
              </p:spPr>
              <p:txBody>
                <a:bodyPr wrap="square">
                  <a:spAutoFit/>
                </a:bodyPr>
                <a:lstStyle/>
                <a:p>
                  <a:pPr marL="212625" indent="-212625" algn="just">
                    <a:lnSpc>
                      <a:spcPct val="130000"/>
                    </a:lnSpc>
                    <a:buFont typeface="Wingdings" pitchFamily="2" charset="2"/>
                    <a:buChar char="ü"/>
                    <a:defRPr/>
                  </a:pPr>
                  <a:r>
                    <a:rPr lang="ja-JP" altLang="en-US" sz="2200" spc="-43" dirty="0">
                      <a:solidFill>
                        <a:srgbClr val="FF0000"/>
                      </a:solidFill>
                      <a:latin typeface="Arial" pitchFamily="34" charset="0"/>
                      <a:ea typeface="HY울릉도M" pitchFamily="18" charset="-127"/>
                      <a:cs typeface="Arial" pitchFamily="34" charset="0"/>
                    </a:rPr>
                    <a:t>嚢胞性ニキビ</a:t>
                  </a:r>
                  <a:r>
                    <a:rPr lang="ja-JP" altLang="en-US" sz="2200" spc="-43" dirty="0">
                      <a:solidFill>
                        <a:prstClr val="black"/>
                      </a:solidFill>
                      <a:latin typeface="Arial" pitchFamily="34" charset="0"/>
                      <a:ea typeface="HY울릉도M" pitchFamily="18" charset="-127"/>
                      <a:cs typeface="Arial" pitchFamily="34" charset="0"/>
                    </a:rPr>
                    <a:t>は丘疹と似ている形や、その中に</a:t>
                  </a:r>
                  <a:r>
                    <a:rPr lang="ja-JP" altLang="en-US" sz="2200" spc="-43" dirty="0">
                      <a:solidFill>
                        <a:srgbClr val="003399"/>
                      </a:solidFill>
                      <a:latin typeface="Arial" pitchFamily="34" charset="0"/>
                      <a:ea typeface="HY울릉도M" pitchFamily="18" charset="-127"/>
                      <a:cs typeface="Arial" pitchFamily="34" charset="0"/>
                    </a:rPr>
                    <a:t>膿が詰まっている</a:t>
                  </a:r>
                  <a:r>
                    <a:rPr lang="ja-JP" altLang="en-US" sz="2200" spc="-43" dirty="0">
                      <a:solidFill>
                        <a:prstClr val="black"/>
                      </a:solidFill>
                      <a:latin typeface="Arial" pitchFamily="34" charset="0"/>
                      <a:ea typeface="HY울릉도M" pitchFamily="18" charset="-127"/>
                      <a:cs typeface="Arial" pitchFamily="34" charset="0"/>
                    </a:rPr>
                    <a:t>状態のニキビ。</a:t>
                  </a:r>
                  <a:endParaRPr lang="en-US" altLang="ko-KR" sz="2200" spc="-43" dirty="0">
                    <a:solidFill>
                      <a:prstClr val="black"/>
                    </a:solidFill>
                    <a:latin typeface="Arial" pitchFamily="34" charset="0"/>
                    <a:ea typeface="HY울릉도M" pitchFamily="18" charset="-127"/>
                    <a:cs typeface="Arial" pitchFamily="34" charset="0"/>
                  </a:endParaRPr>
                </a:p>
                <a:p>
                  <a:pPr marL="212625" indent="-212625" algn="just">
                    <a:lnSpc>
                      <a:spcPct val="130000"/>
                    </a:lnSpc>
                    <a:buFont typeface="Wingdings" pitchFamily="2" charset="2"/>
                    <a:buChar char="ü"/>
                    <a:defRPr/>
                  </a:pPr>
                  <a:r>
                    <a:rPr lang="ja-JP" altLang="en-US" sz="2200" spc="-34" dirty="0">
                      <a:solidFill>
                        <a:prstClr val="black"/>
                      </a:solidFill>
                      <a:latin typeface="Arial" pitchFamily="34" charset="0"/>
                      <a:ea typeface="HY울릉도M" pitchFamily="18" charset="-127"/>
                      <a:cs typeface="Arial" pitchFamily="34" charset="0"/>
                    </a:rPr>
                    <a:t>普通</a:t>
                  </a:r>
                  <a:r>
                    <a:rPr lang="ja-JP" altLang="en-US" sz="2200" spc="-34" dirty="0">
                      <a:solidFill>
                        <a:srgbClr val="003399"/>
                      </a:solidFill>
                      <a:latin typeface="Arial" pitchFamily="34" charset="0"/>
                      <a:ea typeface="HY울릉도M" pitchFamily="18" charset="-127"/>
                      <a:cs typeface="Arial" pitchFamily="34" charset="0"/>
                    </a:rPr>
                    <a:t>熟れてる</a:t>
                  </a:r>
                  <a:r>
                    <a:rPr lang="ja-JP" altLang="en-US" sz="2200" spc="-34" dirty="0">
                      <a:solidFill>
                        <a:prstClr val="black"/>
                      </a:solidFill>
                      <a:latin typeface="Arial" pitchFamily="34" charset="0"/>
                      <a:ea typeface="HY울릉도M" pitchFamily="18" charset="-127"/>
                      <a:cs typeface="Arial" pitchFamily="34" charset="0"/>
                    </a:rPr>
                    <a:t>といわれる状態。赤くなっており</a:t>
                  </a:r>
                  <a:r>
                    <a:rPr lang="ja-JP" altLang="en-US" sz="2200" spc="-34" dirty="0">
                      <a:solidFill>
                        <a:srgbClr val="C00000"/>
                      </a:solidFill>
                      <a:latin typeface="Arial" pitchFamily="34" charset="0"/>
                      <a:ea typeface="HY울릉도M" pitchFamily="18" charset="-127"/>
                      <a:cs typeface="Arial" pitchFamily="34" charset="0"/>
                    </a:rPr>
                    <a:t>活動性</a:t>
                  </a:r>
                  <a:r>
                    <a:rPr lang="ko-KR" altLang="en-US" sz="2200" spc="-34" dirty="0">
                      <a:solidFill>
                        <a:prstClr val="black"/>
                      </a:solidFill>
                      <a:latin typeface="Arial" pitchFamily="34" charset="0"/>
                      <a:ea typeface="HY울릉도M" pitchFamily="18" charset="-127"/>
                      <a:cs typeface="Arial" pitchFamily="34" charset="0"/>
                    </a:rPr>
                    <a:t> </a:t>
                  </a:r>
                  <a:r>
                    <a:rPr lang="ja-JP" altLang="en-US" sz="2200" spc="-34" dirty="0">
                      <a:solidFill>
                        <a:prstClr val="black"/>
                      </a:solidFill>
                      <a:latin typeface="Arial" pitchFamily="34" charset="0"/>
                      <a:ea typeface="HY울릉도M" pitchFamily="18" charset="-127"/>
                      <a:cs typeface="Arial" pitchFamily="34" charset="0"/>
                    </a:rPr>
                    <a:t>、膿が多ければ</a:t>
                  </a:r>
                  <a:r>
                    <a:rPr lang="ja-JP" altLang="en-US" sz="2200" dirty="0">
                      <a:solidFill>
                        <a:srgbClr val="C00000"/>
                      </a:solidFill>
                      <a:latin typeface="Arial" pitchFamily="34" charset="0"/>
                      <a:ea typeface="HY울릉도M" pitchFamily="18" charset="-127"/>
                      <a:cs typeface="Arial" pitchFamily="34" charset="0"/>
                    </a:rPr>
                    <a:t>非活動性</a:t>
                  </a:r>
                  <a:r>
                    <a:rPr lang="ja-JP" altLang="en-US" sz="2200" dirty="0">
                      <a:solidFill>
                        <a:prstClr val="black"/>
                      </a:solidFill>
                      <a:latin typeface="Arial" pitchFamily="34" charset="0"/>
                      <a:ea typeface="HY울릉도M" pitchFamily="18" charset="-127"/>
                      <a:cs typeface="Arial" pitchFamily="34" charset="0"/>
                    </a:rPr>
                    <a:t>ニキビ。</a:t>
                  </a:r>
                  <a:endParaRPr lang="ko-KR" altLang="en-US" sz="2200" dirty="0">
                    <a:solidFill>
                      <a:prstClr val="black"/>
                    </a:solidFill>
                    <a:latin typeface="Arial" pitchFamily="34" charset="0"/>
                    <a:ea typeface="HY울릉도M" pitchFamily="18" charset="-127"/>
                    <a:cs typeface="Arial" pitchFamily="34" charset="0"/>
                  </a:endParaRPr>
                </a:p>
              </p:txBody>
            </p:sp>
            <p:sp>
              <p:nvSpPr>
                <p:cNvPr id="22" name="직사각형 21">
                  <a:extLst>
                    <a:ext uri="{FF2B5EF4-FFF2-40B4-BE49-F238E27FC236}">
                      <a16:creationId xmlns:a16="http://schemas.microsoft.com/office/drawing/2014/main" id="{68359BED-C9B1-894F-AE9A-CA352B1BD69D}"/>
                    </a:ext>
                  </a:extLst>
                </p:cNvPr>
                <p:cNvSpPr/>
                <p:nvPr/>
              </p:nvSpPr>
              <p:spPr>
                <a:xfrm>
                  <a:off x="4730720" y="6363515"/>
                  <a:ext cx="3930710" cy="2335008"/>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prstClr val="white"/>
                    </a:solidFill>
                  </a:endParaRPr>
                </a:p>
              </p:txBody>
            </p:sp>
          </p:grpSp>
          <p:sp>
            <p:nvSpPr>
              <p:cNvPr id="29" name="직사각형 28">
                <a:extLst>
                  <a:ext uri="{FF2B5EF4-FFF2-40B4-BE49-F238E27FC236}">
                    <a16:creationId xmlns:a16="http://schemas.microsoft.com/office/drawing/2014/main" id="{0A618C6E-1929-4153-5D0A-F8B84B03A33D}"/>
                  </a:ext>
                </a:extLst>
              </p:cNvPr>
              <p:cNvSpPr/>
              <p:nvPr/>
            </p:nvSpPr>
            <p:spPr>
              <a:xfrm>
                <a:off x="2336800" y="2138940"/>
                <a:ext cx="14244301" cy="7217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0" name="직사각형 14">
              <a:extLst>
                <a:ext uri="{FF2B5EF4-FFF2-40B4-BE49-F238E27FC236}">
                  <a16:creationId xmlns:a16="http://schemas.microsoft.com/office/drawing/2014/main" id="{A0AF9564-FEC2-F2A3-3F5F-0D8D7F541AF0}"/>
                </a:ext>
              </a:extLst>
            </p:cNvPr>
            <p:cNvSpPr>
              <a:spLocks noChangeArrowheads="1"/>
            </p:cNvSpPr>
            <p:nvPr/>
          </p:nvSpPr>
          <p:spPr bwMode="auto">
            <a:xfrm>
              <a:off x="984454" y="1637428"/>
              <a:ext cx="3933971" cy="1456937"/>
            </a:xfrm>
            <a:prstGeom prst="rect">
              <a:avLst/>
            </a:prstGeom>
            <a:solidFill>
              <a:srgbClr val="FFFFCC"/>
            </a:solidFill>
            <a:ln w="9525">
              <a:solidFill>
                <a:srgbClr val="000000"/>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30000"/>
                </a:lnSpc>
              </a:pPr>
              <a:r>
                <a:rPr lang="ja-JP" altLang="en-US" sz="3600" b="1" dirty="0">
                  <a:solidFill>
                    <a:srgbClr val="000000"/>
                  </a:solidFill>
                  <a:latin typeface="Arial" panose="020B0604020202020204" pitchFamily="34" charset="0"/>
                  <a:ea typeface="HY울릉도M"/>
                  <a:cs typeface="Arial" panose="020B0604020202020204" pitchFamily="34" charset="0"/>
                </a:rPr>
                <a:t>丘疹性</a:t>
              </a:r>
              <a:endParaRPr lang="en-US" altLang="ko-KR" sz="3600" b="1" dirty="0">
                <a:solidFill>
                  <a:srgbClr val="000000"/>
                </a:solidFill>
                <a:latin typeface="Arial" panose="020B0604020202020204" pitchFamily="34" charset="0"/>
                <a:ea typeface="HY울릉도M"/>
                <a:cs typeface="Arial" panose="020B0604020202020204" pitchFamily="34" charset="0"/>
              </a:endParaRPr>
            </a:p>
            <a:p>
              <a:pPr algn="ctr">
                <a:lnSpc>
                  <a:spcPct val="130000"/>
                </a:lnSpc>
              </a:pPr>
              <a:r>
                <a:rPr lang="ja-JP" altLang="en-US" sz="3600" b="1" dirty="0">
                  <a:solidFill>
                    <a:srgbClr val="000000"/>
                  </a:solidFill>
                  <a:latin typeface="Arial" panose="020B0604020202020204" pitchFamily="34" charset="0"/>
                  <a:ea typeface="HY울릉도M"/>
                  <a:cs typeface="Arial" panose="020B0604020202020204" pitchFamily="34" charset="0"/>
                </a:rPr>
                <a:t>嚢胞性</a:t>
              </a:r>
              <a:endParaRPr lang="en-US" altLang="ko-KR" sz="2800" b="1" dirty="0">
                <a:solidFill>
                  <a:srgbClr val="000000"/>
                </a:solidFill>
                <a:latin typeface="Arial" panose="020B0604020202020204" pitchFamily="34" charset="0"/>
                <a:ea typeface="HY울릉도M"/>
                <a:cs typeface="Arial" panose="020B0604020202020204" pitchFamily="34" charset="0"/>
              </a:endParaRPr>
            </a:p>
          </p:txBody>
        </p:sp>
        <p:sp>
          <p:nvSpPr>
            <p:cNvPr id="9" name="テキスト ボックス 8">
              <a:extLst>
                <a:ext uri="{FF2B5EF4-FFF2-40B4-BE49-F238E27FC236}">
                  <a16:creationId xmlns:a16="http://schemas.microsoft.com/office/drawing/2014/main" id="{F6E4A7C1-94FE-BC0C-3E5B-35555B00A258}"/>
                </a:ext>
              </a:extLst>
            </p:cNvPr>
            <p:cNvSpPr txBox="1"/>
            <p:nvPr/>
          </p:nvSpPr>
          <p:spPr>
            <a:xfrm>
              <a:off x="5471603" y="2963560"/>
              <a:ext cx="1196789" cy="261610"/>
            </a:xfrm>
            <a:prstGeom prst="rect">
              <a:avLst/>
            </a:prstGeom>
            <a:solidFill>
              <a:schemeClr val="bg1"/>
            </a:solidFill>
          </p:spPr>
          <p:txBody>
            <a:bodyPr wrap="square" rtlCol="0">
              <a:spAutoFit/>
            </a:bodyPr>
            <a:lstStyle/>
            <a:p>
              <a:r>
                <a:rPr kumimoji="1" lang="ja-JP" altLang="en-US" sz="1100" dirty="0"/>
                <a:t>生きている皮膚</a:t>
              </a:r>
            </a:p>
          </p:txBody>
        </p:sp>
        <p:sp>
          <p:nvSpPr>
            <p:cNvPr id="10" name="テキスト ボックス 9">
              <a:extLst>
                <a:ext uri="{FF2B5EF4-FFF2-40B4-BE49-F238E27FC236}">
                  <a16:creationId xmlns:a16="http://schemas.microsoft.com/office/drawing/2014/main" id="{33B5956E-1AF2-33D4-A07B-13D106442148}"/>
                </a:ext>
              </a:extLst>
            </p:cNvPr>
            <p:cNvSpPr txBox="1"/>
            <p:nvPr/>
          </p:nvSpPr>
          <p:spPr>
            <a:xfrm>
              <a:off x="6898487" y="3398351"/>
              <a:ext cx="889987" cy="261610"/>
            </a:xfrm>
            <a:prstGeom prst="rect">
              <a:avLst/>
            </a:prstGeom>
            <a:solidFill>
              <a:schemeClr val="bg1"/>
            </a:solidFill>
          </p:spPr>
          <p:txBody>
            <a:bodyPr wrap="none" rtlCol="0">
              <a:spAutoFit/>
            </a:bodyPr>
            <a:lstStyle/>
            <a:p>
              <a:r>
                <a:rPr kumimoji="1" lang="ja-JP" altLang="en-US" sz="1100" dirty="0"/>
                <a:t>死んだ皮膚</a:t>
              </a:r>
            </a:p>
          </p:txBody>
        </p:sp>
        <p:sp>
          <p:nvSpPr>
            <p:cNvPr id="11" name="テキスト ボックス 10">
              <a:extLst>
                <a:ext uri="{FF2B5EF4-FFF2-40B4-BE49-F238E27FC236}">
                  <a16:creationId xmlns:a16="http://schemas.microsoft.com/office/drawing/2014/main" id="{025B469C-5C0A-029F-5CE7-FF7D35C73C5D}"/>
                </a:ext>
              </a:extLst>
            </p:cNvPr>
            <p:cNvSpPr txBox="1"/>
            <p:nvPr/>
          </p:nvSpPr>
          <p:spPr>
            <a:xfrm>
              <a:off x="6724915" y="4881890"/>
              <a:ext cx="1237130" cy="261610"/>
            </a:xfrm>
            <a:prstGeom prst="rect">
              <a:avLst/>
            </a:prstGeom>
            <a:solidFill>
              <a:schemeClr val="accent2">
                <a:lumMod val="40000"/>
                <a:lumOff val="60000"/>
              </a:schemeClr>
            </a:solidFill>
          </p:spPr>
          <p:txBody>
            <a:bodyPr wrap="square" rtlCol="0">
              <a:spAutoFit/>
            </a:bodyPr>
            <a:lstStyle/>
            <a:p>
              <a:r>
                <a:rPr kumimoji="1" lang="ja-JP" altLang="en-US" sz="1100" dirty="0"/>
                <a:t>傷ついた毛根壁</a:t>
              </a:r>
            </a:p>
          </p:txBody>
        </p:sp>
        <p:sp>
          <p:nvSpPr>
            <p:cNvPr id="14" name="テキスト ボックス 13">
              <a:extLst>
                <a:ext uri="{FF2B5EF4-FFF2-40B4-BE49-F238E27FC236}">
                  <a16:creationId xmlns:a16="http://schemas.microsoft.com/office/drawing/2014/main" id="{0FDE70B9-A5FC-8CB0-DE68-CC3D2D6E40A3}"/>
                </a:ext>
              </a:extLst>
            </p:cNvPr>
            <p:cNvSpPr txBox="1"/>
            <p:nvPr/>
          </p:nvSpPr>
          <p:spPr>
            <a:xfrm>
              <a:off x="5994688" y="5100410"/>
              <a:ext cx="1237129" cy="553998"/>
            </a:xfrm>
            <a:prstGeom prst="rect">
              <a:avLst/>
            </a:prstGeom>
            <a:solidFill>
              <a:schemeClr val="accent2">
                <a:lumMod val="40000"/>
                <a:lumOff val="60000"/>
              </a:schemeClr>
            </a:solidFill>
          </p:spPr>
          <p:txBody>
            <a:bodyPr wrap="square" rtlCol="0">
              <a:spAutoFit/>
            </a:bodyPr>
            <a:lstStyle/>
            <a:p>
              <a:pPr algn="ctr"/>
              <a:r>
                <a:rPr kumimoji="1" lang="ja-JP" altLang="en-US" sz="1500" b="1" dirty="0">
                  <a:solidFill>
                    <a:srgbClr val="0B02BE"/>
                  </a:solidFill>
                </a:rPr>
                <a:t>丘疹</a:t>
              </a:r>
              <a:endParaRPr kumimoji="1" lang="en-US" altLang="ja-JP" sz="1500" b="1" dirty="0">
                <a:solidFill>
                  <a:srgbClr val="0B02BE"/>
                </a:solidFill>
              </a:endParaRPr>
            </a:p>
            <a:p>
              <a:pPr algn="ctr"/>
              <a:r>
                <a:rPr kumimoji="1" lang="en-US" altLang="ja-JP" sz="1500" b="1" dirty="0">
                  <a:solidFill>
                    <a:srgbClr val="0B02BE"/>
                  </a:solidFill>
                </a:rPr>
                <a:t>(</a:t>
              </a:r>
              <a:r>
                <a:rPr kumimoji="1" lang="ja-JP" altLang="en-US" sz="1500" b="1" dirty="0">
                  <a:solidFill>
                    <a:srgbClr val="0B02BE"/>
                  </a:solidFill>
                </a:rPr>
                <a:t>栗ニキビ</a:t>
              </a:r>
              <a:r>
                <a:rPr kumimoji="1" lang="en-US" altLang="ja-JP" sz="1500" b="1" dirty="0">
                  <a:solidFill>
                    <a:srgbClr val="0B02BE"/>
                  </a:solidFill>
                </a:rPr>
                <a:t>)</a:t>
              </a:r>
              <a:endParaRPr kumimoji="1" lang="ja-JP" altLang="en-US" sz="1500" b="1" dirty="0">
                <a:solidFill>
                  <a:srgbClr val="0B02BE"/>
                </a:solidFill>
              </a:endParaRPr>
            </a:p>
          </p:txBody>
        </p:sp>
        <p:sp>
          <p:nvSpPr>
            <p:cNvPr id="17" name="テキスト ボックス 16">
              <a:extLst>
                <a:ext uri="{FF2B5EF4-FFF2-40B4-BE49-F238E27FC236}">
                  <a16:creationId xmlns:a16="http://schemas.microsoft.com/office/drawing/2014/main" id="{3BAE4FFF-2112-2339-6192-2483904F1F0F}"/>
                </a:ext>
              </a:extLst>
            </p:cNvPr>
            <p:cNvSpPr txBox="1"/>
            <p:nvPr/>
          </p:nvSpPr>
          <p:spPr>
            <a:xfrm>
              <a:off x="5507957" y="6490012"/>
              <a:ext cx="1237129" cy="261610"/>
            </a:xfrm>
            <a:prstGeom prst="rect">
              <a:avLst/>
            </a:prstGeom>
            <a:solidFill>
              <a:schemeClr val="bg1"/>
            </a:solidFill>
          </p:spPr>
          <p:txBody>
            <a:bodyPr wrap="square">
              <a:spAutoFit/>
            </a:bodyPr>
            <a:lstStyle/>
            <a:p>
              <a:r>
                <a:rPr kumimoji="1" lang="ja-JP" altLang="en-US" sz="1100" dirty="0"/>
                <a:t>生きている皮膚</a:t>
              </a:r>
            </a:p>
          </p:txBody>
        </p:sp>
        <p:sp>
          <p:nvSpPr>
            <p:cNvPr id="18" name="テキスト ボックス 17">
              <a:extLst>
                <a:ext uri="{FF2B5EF4-FFF2-40B4-BE49-F238E27FC236}">
                  <a16:creationId xmlns:a16="http://schemas.microsoft.com/office/drawing/2014/main" id="{B23DA4A9-463C-CAA2-4CA5-39325CF87313}"/>
                </a:ext>
              </a:extLst>
            </p:cNvPr>
            <p:cNvSpPr txBox="1"/>
            <p:nvPr/>
          </p:nvSpPr>
          <p:spPr>
            <a:xfrm>
              <a:off x="6632306" y="8148060"/>
              <a:ext cx="1237130" cy="261610"/>
            </a:xfrm>
            <a:prstGeom prst="rect">
              <a:avLst/>
            </a:prstGeom>
            <a:solidFill>
              <a:schemeClr val="accent2">
                <a:lumMod val="40000"/>
                <a:lumOff val="60000"/>
              </a:schemeClr>
            </a:solidFill>
          </p:spPr>
          <p:txBody>
            <a:bodyPr wrap="square" rtlCol="0">
              <a:spAutoFit/>
            </a:bodyPr>
            <a:lstStyle/>
            <a:p>
              <a:r>
                <a:rPr kumimoji="1" lang="ja-JP" altLang="en-US" sz="1100" dirty="0"/>
                <a:t>傷ついた毛根壁</a:t>
              </a:r>
            </a:p>
          </p:txBody>
        </p:sp>
        <p:sp>
          <p:nvSpPr>
            <p:cNvPr id="19" name="テキスト ボックス 18">
              <a:extLst>
                <a:ext uri="{FF2B5EF4-FFF2-40B4-BE49-F238E27FC236}">
                  <a16:creationId xmlns:a16="http://schemas.microsoft.com/office/drawing/2014/main" id="{3AFB1A9B-20BD-0CA3-DAB2-B02261B6E04C}"/>
                </a:ext>
              </a:extLst>
            </p:cNvPr>
            <p:cNvSpPr txBox="1"/>
            <p:nvPr/>
          </p:nvSpPr>
          <p:spPr>
            <a:xfrm>
              <a:off x="6051212" y="8378087"/>
              <a:ext cx="914400" cy="323165"/>
            </a:xfrm>
            <a:prstGeom prst="rect">
              <a:avLst/>
            </a:prstGeom>
            <a:solidFill>
              <a:schemeClr val="accent2">
                <a:lumMod val="40000"/>
                <a:lumOff val="60000"/>
              </a:schemeClr>
            </a:solidFill>
          </p:spPr>
          <p:txBody>
            <a:bodyPr wrap="square" rtlCol="0">
              <a:spAutoFit/>
            </a:bodyPr>
            <a:lstStyle/>
            <a:p>
              <a:pPr algn="ctr"/>
              <a:r>
                <a:rPr kumimoji="1" lang="ja-JP" altLang="en-US" sz="1500" b="1" dirty="0">
                  <a:solidFill>
                    <a:srgbClr val="0B02BE"/>
                  </a:solidFill>
                </a:rPr>
                <a:t>嚢胞</a:t>
              </a:r>
            </a:p>
          </p:txBody>
        </p:sp>
        <p:sp>
          <p:nvSpPr>
            <p:cNvPr id="20" name="テキスト ボックス 19">
              <a:extLst>
                <a:ext uri="{FF2B5EF4-FFF2-40B4-BE49-F238E27FC236}">
                  <a16:creationId xmlns:a16="http://schemas.microsoft.com/office/drawing/2014/main" id="{BE33489F-FC80-7E1A-E5C9-333B156485F0}"/>
                </a:ext>
              </a:extLst>
            </p:cNvPr>
            <p:cNvSpPr txBox="1"/>
            <p:nvPr/>
          </p:nvSpPr>
          <p:spPr>
            <a:xfrm>
              <a:off x="6806477" y="6502289"/>
              <a:ext cx="1048382" cy="600164"/>
            </a:xfrm>
            <a:prstGeom prst="rect">
              <a:avLst/>
            </a:prstGeom>
            <a:solidFill>
              <a:schemeClr val="bg1"/>
            </a:solidFill>
          </p:spPr>
          <p:txBody>
            <a:bodyPr wrap="square" rtlCol="0">
              <a:spAutoFit/>
            </a:bodyPr>
            <a:lstStyle/>
            <a:p>
              <a:r>
                <a:rPr kumimoji="1" lang="ja-JP" altLang="en-US" sz="1100" dirty="0"/>
                <a:t>膿が入っていっぱいになった毛穴</a:t>
              </a:r>
            </a:p>
          </p:txBody>
        </p:sp>
      </p:grpSp>
    </p:spTree>
    <p:extLst>
      <p:ext uri="{BB962C8B-B14F-4D97-AF65-F5344CB8AC3E}">
        <p14:creationId xmlns:p14="http://schemas.microsoft.com/office/powerpoint/2010/main" val="820810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제목 1">
            <a:extLst>
              <a:ext uri="{FF2B5EF4-FFF2-40B4-BE49-F238E27FC236}">
                <a16:creationId xmlns:a16="http://schemas.microsoft.com/office/drawing/2014/main" id="{BF0403C0-BBBA-3C7F-BCCC-4DD9754DF70D}"/>
              </a:ext>
            </a:extLst>
          </p:cNvPr>
          <p:cNvSpPr>
            <a:spLocks noGrp="1"/>
          </p:cNvSpPr>
          <p:nvPr>
            <p:ph type="title"/>
          </p:nvPr>
        </p:nvSpPr>
        <p:spPr>
          <a:xfrm>
            <a:off x="679939" y="333336"/>
            <a:ext cx="7568355" cy="1044611"/>
          </a:xfrm>
        </p:spPr>
        <p:txBody>
          <a:bodyPr>
            <a:noAutofit/>
          </a:bodyPr>
          <a:lstStyle/>
          <a:p>
            <a:r>
              <a:rPr lang="ja-JP" altLang="ja-JP" sz="4400" b="1" kern="1200" dirty="0">
                <a:solidFill>
                  <a:srgbClr val="000000"/>
                </a:solidFill>
                <a:effectLst/>
                <a:latin typeface="맑은 고딕" panose="020B0503020000020004" pitchFamily="34" charset="-127"/>
                <a:ea typeface="游ゴシック Light" panose="020B0300000000000000" pitchFamily="50" charset="-128"/>
                <a:cs typeface="+mj-cs"/>
              </a:rPr>
              <a:t>ニキビの様々な分類</a:t>
            </a:r>
            <a:endParaRPr lang="ko-KR" altLang="en-US" sz="4400" b="1" dirty="0"/>
          </a:p>
        </p:txBody>
      </p:sp>
      <p:sp>
        <p:nvSpPr>
          <p:cNvPr id="18" name="직사각형 17">
            <a:extLst>
              <a:ext uri="{FF2B5EF4-FFF2-40B4-BE49-F238E27FC236}">
                <a16:creationId xmlns:a16="http://schemas.microsoft.com/office/drawing/2014/main" id="{30013D01-AB62-3119-C52E-6AD8494F16EE}"/>
              </a:ext>
            </a:extLst>
          </p:cNvPr>
          <p:cNvSpPr>
            <a:spLocks noChangeArrowheads="1"/>
          </p:cNvSpPr>
          <p:nvPr/>
        </p:nvSpPr>
        <p:spPr bwMode="auto">
          <a:xfrm>
            <a:off x="6363232" y="578040"/>
            <a:ext cx="5390964" cy="584775"/>
          </a:xfrm>
          <a:prstGeom prst="rect">
            <a:avLst/>
          </a:prstGeom>
          <a:solidFill>
            <a:schemeClr val="accent6">
              <a:lumMod val="20000"/>
              <a:lumOff val="80000"/>
            </a:schemeClr>
          </a:solidFill>
          <a:ln>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algn="ctr" rtl="0" eaLnBrk="1" latinLnBrk="0" hangingPunct="1">
              <a:spcBef>
                <a:spcPts val="0"/>
              </a:spcBef>
              <a:spcAft>
                <a:spcPts val="0"/>
              </a:spcAft>
            </a:pPr>
            <a:r>
              <a:rPr lang="ja-JP" altLang="ja-JP" sz="3200" b="1" kern="1200" dirty="0">
                <a:solidFill>
                  <a:srgbClr val="FF0000"/>
                </a:solidFill>
                <a:effectLst/>
                <a:latin typeface="맑은 고딕" panose="020B0503020000020004" pitchFamily="34" charset="-127"/>
                <a:ea typeface="游ゴシック" panose="020B0400000000000000" pitchFamily="50" charset="-128"/>
                <a:cs typeface="+mn-cs"/>
              </a:rPr>
              <a:t>病状生理</a:t>
            </a:r>
            <a:r>
              <a:rPr lang="ja-JP" altLang="ja-JP" sz="3200" b="1" kern="1200" dirty="0">
                <a:solidFill>
                  <a:srgbClr val="000000"/>
                </a:solidFill>
                <a:effectLst/>
                <a:latin typeface="맑은 고딕" panose="020B0503020000020004" pitchFamily="34" charset="-127"/>
                <a:ea typeface="游ゴシック" panose="020B0400000000000000" pitchFamily="50" charset="-128"/>
                <a:cs typeface="+mn-cs"/>
              </a:rPr>
              <a:t>を基準にした分類</a:t>
            </a:r>
            <a:endParaRPr lang="ja-JP" altLang="ja-JP" sz="3200" dirty="0">
              <a:effectLst/>
            </a:endParaRPr>
          </a:p>
        </p:txBody>
      </p:sp>
      <p:grpSp>
        <p:nvGrpSpPr>
          <p:cNvPr id="13" name="グループ化 12">
            <a:extLst>
              <a:ext uri="{FF2B5EF4-FFF2-40B4-BE49-F238E27FC236}">
                <a16:creationId xmlns:a16="http://schemas.microsoft.com/office/drawing/2014/main" id="{0BFD64B4-A081-0487-8C78-BFAE5ABC3475}"/>
              </a:ext>
            </a:extLst>
          </p:cNvPr>
          <p:cNvGrpSpPr/>
          <p:nvPr/>
        </p:nvGrpSpPr>
        <p:grpSpPr>
          <a:xfrm>
            <a:off x="1283449" y="1622651"/>
            <a:ext cx="15332822" cy="7917660"/>
            <a:chOff x="1283449" y="1622651"/>
            <a:chExt cx="15332822" cy="7917660"/>
          </a:xfrm>
        </p:grpSpPr>
        <p:grpSp>
          <p:nvGrpSpPr>
            <p:cNvPr id="2" name="그룹 1">
              <a:extLst>
                <a:ext uri="{FF2B5EF4-FFF2-40B4-BE49-F238E27FC236}">
                  <a16:creationId xmlns:a16="http://schemas.microsoft.com/office/drawing/2014/main" id="{ADDF068B-7C9F-5ED8-D1A5-7760E85D3083}"/>
                </a:ext>
              </a:extLst>
            </p:cNvPr>
            <p:cNvGrpSpPr/>
            <p:nvPr/>
          </p:nvGrpSpPr>
          <p:grpSpPr>
            <a:xfrm>
              <a:off x="2371970" y="2323078"/>
              <a:ext cx="14244301" cy="7217233"/>
              <a:chOff x="2371970" y="2323078"/>
              <a:chExt cx="14244301" cy="7217233"/>
            </a:xfrm>
          </p:grpSpPr>
          <p:pic>
            <p:nvPicPr>
              <p:cNvPr id="14" name="Picture 2">
                <a:extLst>
                  <a:ext uri="{FF2B5EF4-FFF2-40B4-BE49-F238E27FC236}">
                    <a16:creationId xmlns:a16="http://schemas.microsoft.com/office/drawing/2014/main" id="{76DD8036-4309-C5EC-FFB3-068EBBF1998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1877" t="62555" b="1"/>
              <a:stretch/>
            </p:blipFill>
            <p:spPr bwMode="auto">
              <a:xfrm>
                <a:off x="8594336" y="2549511"/>
                <a:ext cx="2637725" cy="335127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그룹 28">
                <a:extLst>
                  <a:ext uri="{FF2B5EF4-FFF2-40B4-BE49-F238E27FC236}">
                    <a16:creationId xmlns:a16="http://schemas.microsoft.com/office/drawing/2014/main" id="{FAC08DC7-57CD-7748-C3E1-89D7EDCB7860}"/>
                  </a:ext>
                </a:extLst>
              </p:cNvPr>
              <p:cNvGrpSpPr/>
              <p:nvPr/>
            </p:nvGrpSpPr>
            <p:grpSpPr>
              <a:xfrm>
                <a:off x="3572233" y="2631472"/>
                <a:ext cx="12681931" cy="3523771"/>
                <a:chOff x="3572233" y="2578717"/>
                <a:chExt cx="12681931" cy="3523771"/>
              </a:xfrm>
            </p:grpSpPr>
            <p:pic>
              <p:nvPicPr>
                <p:cNvPr id="22" name="Picture 3">
                  <a:extLst>
                    <a:ext uri="{FF2B5EF4-FFF2-40B4-BE49-F238E27FC236}">
                      <a16:creationId xmlns:a16="http://schemas.microsoft.com/office/drawing/2014/main" id="{D0F8C789-1BCB-EF7F-2F51-0D91E3E386E9}"/>
                    </a:ext>
                  </a:extLst>
                </p:cNvPr>
                <p:cNvPicPr>
                  <a:picLocks noChangeArrowheads="1"/>
                </p:cNvPicPr>
                <p:nvPr/>
              </p:nvPicPr>
              <p:blipFill rotWithShape="1">
                <a:blip r:embed="rId5" cstate="print"/>
                <a:srcRect l="-1" r="1242"/>
                <a:stretch/>
              </p:blipFill>
              <p:spPr bwMode="auto">
                <a:xfrm>
                  <a:off x="3572233" y="2578717"/>
                  <a:ext cx="5022103" cy="3523771"/>
                </a:xfrm>
                <a:prstGeom prst="rect">
                  <a:avLst/>
                </a:prstGeom>
                <a:ln>
                  <a:noFill/>
                </a:ln>
                <a:effectLst>
                  <a:outerShdw blurRad="50800" dist="38100" dir="5400000" algn="t" rotWithShape="0">
                    <a:prstClr val="black">
                      <a:alpha val="40000"/>
                    </a:prstClr>
                  </a:outerShdw>
                </a:effectLst>
              </p:spPr>
            </p:pic>
            <p:sp>
              <p:nvSpPr>
                <p:cNvPr id="23" name="직사각형 22">
                  <a:extLst>
                    <a:ext uri="{FF2B5EF4-FFF2-40B4-BE49-F238E27FC236}">
                      <a16:creationId xmlns:a16="http://schemas.microsoft.com/office/drawing/2014/main" id="{232628BB-EBC8-0F0D-6745-25C03986BCDA}"/>
                    </a:ext>
                  </a:extLst>
                </p:cNvPr>
                <p:cNvSpPr/>
                <p:nvPr/>
              </p:nvSpPr>
              <p:spPr>
                <a:xfrm>
                  <a:off x="11471778" y="2940856"/>
                  <a:ext cx="4231283" cy="2244076"/>
                </a:xfrm>
                <a:prstGeom prst="rect">
                  <a:avLst/>
                </a:prstGeom>
                <a:ln w="3175">
                  <a:noFill/>
                </a:ln>
              </p:spPr>
              <p:txBody>
                <a:bodyPr wrap="square">
                  <a:spAutoFit/>
                </a:bodyPr>
                <a:lstStyle/>
                <a:p>
                  <a:pPr marL="212625" indent="-212625" algn="just">
                    <a:lnSpc>
                      <a:spcPct val="130000"/>
                    </a:lnSpc>
                    <a:buFont typeface="Wingdings" pitchFamily="2" charset="2"/>
                    <a:buChar char="ü"/>
                    <a:defRPr/>
                  </a:pPr>
                  <a:r>
                    <a:rPr lang="ja-JP" altLang="en-US" sz="2200" dirty="0">
                      <a:solidFill>
                        <a:srgbClr val="FF0000"/>
                      </a:solidFill>
                      <a:latin typeface="Arial" pitchFamily="34" charset="0"/>
                      <a:ea typeface="HY울릉도M" pitchFamily="18" charset="-127"/>
                      <a:cs typeface="Arial" pitchFamily="34" charset="0"/>
                    </a:rPr>
                    <a:t>嚢腫性ニキビ</a:t>
                  </a:r>
                  <a:r>
                    <a:rPr lang="ja-JP" altLang="en-US" sz="2200" dirty="0">
                      <a:solidFill>
                        <a:prstClr val="black"/>
                      </a:solidFill>
                      <a:latin typeface="Arial" pitchFamily="34" charset="0"/>
                      <a:ea typeface="HY울릉도M" pitchFamily="18" charset="-127"/>
                      <a:cs typeface="Arial" pitchFamily="34" charset="0"/>
                    </a:rPr>
                    <a:t>は</a:t>
                  </a:r>
                  <a:r>
                    <a:rPr lang="ko-KR" altLang="en-US" sz="2200" dirty="0">
                      <a:solidFill>
                        <a:prstClr val="black"/>
                      </a:solidFill>
                      <a:latin typeface="Arial" pitchFamily="34" charset="0"/>
                      <a:ea typeface="HY울릉도M" pitchFamily="18" charset="-127"/>
                      <a:cs typeface="Arial" pitchFamily="34" charset="0"/>
                    </a:rPr>
                    <a:t> </a:t>
                  </a:r>
                  <a:r>
                    <a:rPr lang="ja-JP" altLang="en-US" sz="2200" dirty="0">
                      <a:solidFill>
                        <a:srgbClr val="003399"/>
                      </a:solidFill>
                      <a:latin typeface="Arial" pitchFamily="34" charset="0"/>
                      <a:ea typeface="HY울릉도M" pitchFamily="18" charset="-127"/>
                      <a:cs typeface="Arial" pitchFamily="34" charset="0"/>
                    </a:rPr>
                    <a:t>皮膚の中に深く膿が溜まっている</a:t>
                  </a:r>
                  <a:r>
                    <a:rPr lang="ja-JP" altLang="en-US" sz="2200" dirty="0">
                      <a:solidFill>
                        <a:prstClr val="black"/>
                      </a:solidFill>
                      <a:latin typeface="Arial" pitchFamily="34" charset="0"/>
                      <a:ea typeface="HY울릉도M" pitchFamily="18" charset="-127"/>
                      <a:cs typeface="Arial" pitchFamily="34" charset="0"/>
                    </a:rPr>
                    <a:t>状態のニキビ。</a:t>
                  </a:r>
                  <a:endParaRPr lang="en-US" altLang="ko-KR" sz="2200" dirty="0">
                    <a:solidFill>
                      <a:prstClr val="black"/>
                    </a:solidFill>
                    <a:latin typeface="Arial" pitchFamily="34" charset="0"/>
                    <a:ea typeface="HY울릉도M" pitchFamily="18" charset="-127"/>
                    <a:cs typeface="Arial" pitchFamily="34" charset="0"/>
                  </a:endParaRPr>
                </a:p>
                <a:p>
                  <a:pPr marL="212625" indent="-212625" algn="just">
                    <a:lnSpc>
                      <a:spcPct val="130000"/>
                    </a:lnSpc>
                    <a:buFont typeface="Wingdings" pitchFamily="2" charset="2"/>
                    <a:buChar char="ü"/>
                    <a:defRPr/>
                  </a:pPr>
                  <a:r>
                    <a:rPr lang="ja-JP" altLang="en-US" sz="2200" dirty="0">
                      <a:solidFill>
                        <a:srgbClr val="000099"/>
                      </a:solidFill>
                      <a:latin typeface="Arial" pitchFamily="34" charset="0"/>
                      <a:ea typeface="HY울릉도M" pitchFamily="18" charset="-127"/>
                      <a:cs typeface="Arial" pitchFamily="34" charset="0"/>
                    </a:rPr>
                    <a:t>痛み</a:t>
                  </a:r>
                  <a:r>
                    <a:rPr lang="ja-JP" altLang="en-US" sz="2200" dirty="0">
                      <a:solidFill>
                        <a:prstClr val="black"/>
                      </a:solidFill>
                      <a:latin typeface="Arial" pitchFamily="34" charset="0"/>
                      <a:ea typeface="HY울릉도M" pitchFamily="18" charset="-127"/>
                      <a:cs typeface="Arial" pitchFamily="34" charset="0"/>
                    </a:rPr>
                    <a:t>があることもあり。</a:t>
                  </a:r>
                  <a:r>
                    <a:rPr lang="ja-JP" altLang="en-US" sz="2200" dirty="0">
                      <a:solidFill>
                        <a:srgbClr val="C00000"/>
                      </a:solidFill>
                      <a:latin typeface="Arial" pitchFamily="34" charset="0"/>
                      <a:ea typeface="HY울릉도M" pitchFamily="18" charset="-127"/>
                      <a:cs typeface="Arial" pitchFamily="34" charset="0"/>
                    </a:rPr>
                    <a:t>跡が残る可能性</a:t>
                  </a:r>
                  <a:r>
                    <a:rPr lang="ja-JP" altLang="en-US" sz="2200" dirty="0">
                      <a:solidFill>
                        <a:prstClr val="black"/>
                      </a:solidFill>
                      <a:latin typeface="Arial" pitchFamily="34" charset="0"/>
                      <a:ea typeface="HY울릉도M" pitchFamily="18" charset="-127"/>
                      <a:cs typeface="Arial" pitchFamily="34" charset="0"/>
                    </a:rPr>
                    <a:t>が高い。</a:t>
                  </a:r>
                  <a:endParaRPr lang="ko-KR" altLang="en-US" sz="2200" dirty="0">
                    <a:solidFill>
                      <a:prstClr val="black"/>
                    </a:solidFill>
                    <a:latin typeface="Arial" pitchFamily="34" charset="0"/>
                    <a:ea typeface="HY울릉도M" pitchFamily="18" charset="-127"/>
                    <a:cs typeface="Arial" pitchFamily="34" charset="0"/>
                  </a:endParaRPr>
                </a:p>
              </p:txBody>
            </p:sp>
            <p:sp>
              <p:nvSpPr>
                <p:cNvPr id="24" name="직사각형 23">
                  <a:extLst>
                    <a:ext uri="{FF2B5EF4-FFF2-40B4-BE49-F238E27FC236}">
                      <a16:creationId xmlns:a16="http://schemas.microsoft.com/office/drawing/2014/main" id="{CB0F039F-BF24-FDB0-9DFF-C21AA02F11AF}"/>
                    </a:ext>
                  </a:extLst>
                </p:cNvPr>
                <p:cNvSpPr/>
                <p:nvPr/>
              </p:nvSpPr>
              <p:spPr>
                <a:xfrm>
                  <a:off x="11396744" y="2664967"/>
                  <a:ext cx="4857420" cy="3235814"/>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prstClr val="white"/>
                    </a:solidFill>
                  </a:endParaRPr>
                </a:p>
              </p:txBody>
            </p:sp>
          </p:grpSp>
          <p:grpSp>
            <p:nvGrpSpPr>
              <p:cNvPr id="28" name="그룹 27">
                <a:extLst>
                  <a:ext uri="{FF2B5EF4-FFF2-40B4-BE49-F238E27FC236}">
                    <a16:creationId xmlns:a16="http://schemas.microsoft.com/office/drawing/2014/main" id="{AE7B8294-DD4F-8189-0126-6D4DA814C6BE}"/>
                  </a:ext>
                </a:extLst>
              </p:cNvPr>
              <p:cNvGrpSpPr/>
              <p:nvPr/>
            </p:nvGrpSpPr>
            <p:grpSpPr>
              <a:xfrm>
                <a:off x="3572233" y="6283817"/>
                <a:ext cx="12681931" cy="3114568"/>
                <a:chOff x="3572233" y="6283817"/>
                <a:chExt cx="12681931" cy="3114568"/>
              </a:xfrm>
            </p:grpSpPr>
            <p:pic>
              <p:nvPicPr>
                <p:cNvPr id="15" name="Picture 2">
                  <a:extLst>
                    <a:ext uri="{FF2B5EF4-FFF2-40B4-BE49-F238E27FC236}">
                      <a16:creationId xmlns:a16="http://schemas.microsoft.com/office/drawing/2014/main" id="{236EB999-3F7B-6CA9-F74F-9C00E4AB9D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562" t="6583" b="38674"/>
                <a:stretch/>
              </p:blipFill>
              <p:spPr bwMode="auto">
                <a:xfrm>
                  <a:off x="8749136" y="6283817"/>
                  <a:ext cx="2482925" cy="308889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그룹 26">
                  <a:extLst>
                    <a:ext uri="{FF2B5EF4-FFF2-40B4-BE49-F238E27FC236}">
                      <a16:creationId xmlns:a16="http://schemas.microsoft.com/office/drawing/2014/main" id="{A727626E-45BE-0172-85B7-2202574B8EFA}"/>
                    </a:ext>
                  </a:extLst>
                </p:cNvPr>
                <p:cNvGrpSpPr/>
                <p:nvPr/>
              </p:nvGrpSpPr>
              <p:grpSpPr>
                <a:xfrm>
                  <a:off x="3572233" y="6283817"/>
                  <a:ext cx="12681931" cy="3114568"/>
                  <a:chOff x="3572233" y="6283817"/>
                  <a:chExt cx="12681931" cy="3114568"/>
                </a:xfrm>
              </p:grpSpPr>
              <p:pic>
                <p:nvPicPr>
                  <p:cNvPr id="19" name="Picture 2">
                    <a:extLst>
                      <a:ext uri="{FF2B5EF4-FFF2-40B4-BE49-F238E27FC236}">
                        <a16:creationId xmlns:a16="http://schemas.microsoft.com/office/drawing/2014/main" id="{FCF33999-454B-0B8E-7CAC-88364E3ABA1C}"/>
                      </a:ext>
                    </a:extLst>
                  </p:cNvPr>
                  <p:cNvPicPr>
                    <a:picLocks noChangeArrowheads="1"/>
                  </p:cNvPicPr>
                  <p:nvPr/>
                </p:nvPicPr>
                <p:blipFill rotWithShape="1">
                  <a:blip r:embed="rId7" cstate="print"/>
                  <a:srcRect r="-1196"/>
                  <a:stretch/>
                </p:blipFill>
                <p:spPr bwMode="auto">
                  <a:xfrm>
                    <a:off x="3572233" y="6283817"/>
                    <a:ext cx="5096983" cy="3114568"/>
                  </a:xfrm>
                  <a:prstGeom prst="rect">
                    <a:avLst/>
                  </a:prstGeom>
                  <a:ln>
                    <a:noFill/>
                  </a:ln>
                  <a:effectLst>
                    <a:outerShdw blurRad="50800" dist="38100" dir="5400000" algn="t" rotWithShape="0">
                      <a:prstClr val="black">
                        <a:alpha val="40000"/>
                      </a:prstClr>
                    </a:outerShdw>
                  </a:effectLst>
                </p:spPr>
              </p:pic>
              <p:sp>
                <p:nvSpPr>
                  <p:cNvPr id="20" name="직사각형 19">
                    <a:extLst>
                      <a:ext uri="{FF2B5EF4-FFF2-40B4-BE49-F238E27FC236}">
                        <a16:creationId xmlns:a16="http://schemas.microsoft.com/office/drawing/2014/main" id="{BC0121C6-BC56-EF37-B322-0F8B77A40706}"/>
                      </a:ext>
                    </a:extLst>
                  </p:cNvPr>
                  <p:cNvSpPr/>
                  <p:nvPr/>
                </p:nvSpPr>
                <p:spPr>
                  <a:xfrm>
                    <a:off x="11471778" y="6425662"/>
                    <a:ext cx="4446072" cy="2244076"/>
                  </a:xfrm>
                  <a:prstGeom prst="rect">
                    <a:avLst/>
                  </a:prstGeom>
                  <a:ln w="3175">
                    <a:noFill/>
                  </a:ln>
                </p:spPr>
                <p:txBody>
                  <a:bodyPr wrap="square">
                    <a:spAutoFit/>
                  </a:bodyPr>
                  <a:lstStyle/>
                  <a:p>
                    <a:pPr marL="212625" indent="-212625" algn="just">
                      <a:lnSpc>
                        <a:spcPct val="130000"/>
                      </a:lnSpc>
                      <a:buFont typeface="Wingdings" pitchFamily="2" charset="2"/>
                      <a:buChar char="ü"/>
                      <a:defRPr/>
                    </a:pPr>
                    <a:r>
                      <a:rPr lang="ja-JP" altLang="en-US" sz="2200" dirty="0">
                        <a:solidFill>
                          <a:srgbClr val="FF0000"/>
                        </a:solidFill>
                        <a:latin typeface="Arial" pitchFamily="34" charset="0"/>
                        <a:ea typeface="HY울릉도M" pitchFamily="18" charset="-127"/>
                        <a:cs typeface="Arial" pitchFamily="34" charset="0"/>
                      </a:rPr>
                      <a:t>結節性ニキビ</a:t>
                    </a:r>
                    <a:r>
                      <a:rPr lang="ja-JP" altLang="en-US" sz="2200" dirty="0">
                        <a:solidFill>
                          <a:prstClr val="black"/>
                        </a:solidFill>
                        <a:latin typeface="Arial" pitchFamily="34" charset="0"/>
                        <a:ea typeface="HY울릉도M" pitchFamily="18" charset="-127"/>
                        <a:cs typeface="Arial" pitchFamily="34" charset="0"/>
                      </a:rPr>
                      <a:t>は</a:t>
                    </a:r>
                    <a:r>
                      <a:rPr lang="en-US" altLang="ko-KR" sz="2200" dirty="0">
                        <a:solidFill>
                          <a:srgbClr val="003399"/>
                        </a:solidFill>
                        <a:latin typeface="Arial" pitchFamily="34" charset="0"/>
                        <a:ea typeface="HY울릉도M" pitchFamily="18" charset="-127"/>
                        <a:cs typeface="Arial" pitchFamily="34" charset="0"/>
                      </a:rPr>
                      <a:t>5mm</a:t>
                    </a:r>
                    <a:r>
                      <a:rPr lang="ja-JP" altLang="en-US" sz="2200" dirty="0">
                        <a:solidFill>
                          <a:srgbClr val="003399"/>
                        </a:solidFill>
                        <a:latin typeface="Arial" pitchFamily="34" charset="0"/>
                        <a:ea typeface="HY울릉도M" pitchFamily="18" charset="-127"/>
                        <a:cs typeface="Arial" pitchFamily="34" charset="0"/>
                      </a:rPr>
                      <a:t>以上</a:t>
                    </a:r>
                    <a:r>
                      <a:rPr lang="ja-JP" altLang="en-US" sz="2200" dirty="0">
                        <a:solidFill>
                          <a:prstClr val="black"/>
                        </a:solidFill>
                        <a:latin typeface="Arial" pitchFamily="34" charset="0"/>
                        <a:ea typeface="HY울릉도M" pitchFamily="18" charset="-127"/>
                        <a:cs typeface="Arial" pitchFamily="34" charset="0"/>
                      </a:rPr>
                      <a:t>で大きく、しっかりとした結節が触ると</a:t>
                    </a:r>
                    <a:r>
                      <a:rPr lang="ja-JP" altLang="en-US" sz="2200" dirty="0">
                        <a:solidFill>
                          <a:srgbClr val="C00000"/>
                        </a:solidFill>
                        <a:latin typeface="Arial" pitchFamily="34" charset="0"/>
                        <a:ea typeface="HY울릉도M" pitchFamily="18" charset="-127"/>
                        <a:cs typeface="Arial" pitchFamily="34" charset="0"/>
                      </a:rPr>
                      <a:t>痛み</a:t>
                    </a:r>
                    <a:r>
                      <a:rPr lang="ja-JP" altLang="en-US" sz="2200" dirty="0">
                        <a:solidFill>
                          <a:prstClr val="black"/>
                        </a:solidFill>
                        <a:latin typeface="Arial" pitchFamily="34" charset="0"/>
                        <a:ea typeface="HY울릉도M" pitchFamily="18" charset="-127"/>
                        <a:cs typeface="Arial" pitchFamily="34" charset="0"/>
                      </a:rPr>
                      <a:t>があるニキビ。</a:t>
                    </a:r>
                    <a:endParaRPr lang="en-US" altLang="ko-KR" sz="2200" dirty="0">
                      <a:solidFill>
                        <a:prstClr val="black"/>
                      </a:solidFill>
                      <a:latin typeface="Arial" pitchFamily="34" charset="0"/>
                      <a:ea typeface="HY울릉도M" pitchFamily="18" charset="-127"/>
                      <a:cs typeface="Arial" pitchFamily="34" charset="0"/>
                    </a:endParaRPr>
                  </a:p>
                  <a:p>
                    <a:pPr marL="212625" indent="-212625" algn="just">
                      <a:lnSpc>
                        <a:spcPct val="130000"/>
                      </a:lnSpc>
                      <a:buFont typeface="Wingdings" pitchFamily="2" charset="2"/>
                      <a:buChar char="ü"/>
                      <a:defRPr/>
                    </a:pPr>
                    <a:r>
                      <a:rPr lang="ja-JP" altLang="en-US" sz="2200" dirty="0">
                        <a:solidFill>
                          <a:prstClr val="black"/>
                        </a:solidFill>
                        <a:latin typeface="Arial" pitchFamily="34" charset="0"/>
                        <a:ea typeface="HY울릉도M" pitchFamily="18" charset="-127"/>
                        <a:cs typeface="Arial" pitchFamily="34" charset="0"/>
                      </a:rPr>
                      <a:t>皮膚の奥ふかくに根を生やしているニキビで、治療が大変。</a:t>
                    </a:r>
                    <a:endParaRPr lang="ko-KR" altLang="en-US" sz="2200" dirty="0">
                      <a:solidFill>
                        <a:prstClr val="black"/>
                      </a:solidFill>
                      <a:latin typeface="Arial" pitchFamily="34" charset="0"/>
                      <a:ea typeface="HY울릉도M" pitchFamily="18" charset="-127"/>
                      <a:cs typeface="Arial" pitchFamily="34" charset="0"/>
                    </a:endParaRPr>
                  </a:p>
                </p:txBody>
              </p:sp>
              <p:sp>
                <p:nvSpPr>
                  <p:cNvPr id="21" name="직사각형 20">
                    <a:extLst>
                      <a:ext uri="{FF2B5EF4-FFF2-40B4-BE49-F238E27FC236}">
                        <a16:creationId xmlns:a16="http://schemas.microsoft.com/office/drawing/2014/main" id="{A7F03A0A-E81C-87E8-4E73-BAA82344D64F}"/>
                      </a:ext>
                    </a:extLst>
                  </p:cNvPr>
                  <p:cNvSpPr/>
                  <p:nvPr/>
                </p:nvSpPr>
                <p:spPr>
                  <a:xfrm>
                    <a:off x="11396744" y="6374079"/>
                    <a:ext cx="4857420" cy="2961603"/>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2025">
                      <a:solidFill>
                        <a:prstClr val="white"/>
                      </a:solidFill>
                    </a:endParaRPr>
                  </a:p>
                </p:txBody>
              </p:sp>
            </p:grpSp>
          </p:grpSp>
          <p:sp>
            <p:nvSpPr>
              <p:cNvPr id="25" name="직사각형 24">
                <a:extLst>
                  <a:ext uri="{FF2B5EF4-FFF2-40B4-BE49-F238E27FC236}">
                    <a16:creationId xmlns:a16="http://schemas.microsoft.com/office/drawing/2014/main" id="{1FBEBBB8-B349-3CC5-8C3E-600C47A27FE4}"/>
                  </a:ext>
                </a:extLst>
              </p:cNvPr>
              <p:cNvSpPr/>
              <p:nvPr/>
            </p:nvSpPr>
            <p:spPr>
              <a:xfrm>
                <a:off x="2371970" y="2323078"/>
                <a:ext cx="14244301" cy="72172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직사각형 14">
              <a:extLst>
                <a:ext uri="{FF2B5EF4-FFF2-40B4-BE49-F238E27FC236}">
                  <a16:creationId xmlns:a16="http://schemas.microsoft.com/office/drawing/2014/main" id="{BAEB4A51-91BC-6D0B-F082-3923B8DAA0ED}"/>
                </a:ext>
              </a:extLst>
            </p:cNvPr>
            <p:cNvSpPr>
              <a:spLocks noChangeArrowheads="1"/>
            </p:cNvSpPr>
            <p:nvPr/>
          </p:nvSpPr>
          <p:spPr bwMode="auto">
            <a:xfrm>
              <a:off x="1283449" y="1622651"/>
              <a:ext cx="3933971" cy="1650837"/>
            </a:xfrm>
            <a:prstGeom prst="rect">
              <a:avLst/>
            </a:prstGeom>
            <a:solidFill>
              <a:srgbClr val="FFFFCC"/>
            </a:solidFill>
            <a:ln w="9525">
              <a:solidFill>
                <a:srgbClr val="000000"/>
              </a:solidFill>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ja-JP" altLang="en-US" sz="3600" b="1" dirty="0">
                  <a:solidFill>
                    <a:srgbClr val="000000"/>
                  </a:solidFill>
                  <a:latin typeface="Arial" panose="020B0604020202020204" pitchFamily="34" charset="0"/>
                  <a:ea typeface="HY울릉도M"/>
                  <a:cs typeface="Arial" panose="020B0604020202020204" pitchFamily="34" charset="0"/>
                </a:rPr>
                <a:t>嚢腫</a:t>
              </a:r>
              <a:r>
                <a:rPr lang="en-US" altLang="ko-KR" sz="3600" b="1" dirty="0">
                  <a:solidFill>
                    <a:srgbClr val="000000"/>
                  </a:solidFill>
                  <a:latin typeface="Arial" panose="020B0604020202020204" pitchFamily="34" charset="0"/>
                  <a:ea typeface="HY울릉도M"/>
                  <a:cs typeface="Arial" panose="020B0604020202020204" pitchFamily="34" charset="0"/>
                </a:rPr>
                <a:t>(</a:t>
              </a:r>
              <a:r>
                <a:rPr lang="ja-JP" altLang="en-US" sz="3600" b="1" dirty="0">
                  <a:solidFill>
                    <a:srgbClr val="000000"/>
                  </a:solidFill>
                  <a:latin typeface="Arial" panose="020B0604020202020204" pitchFamily="34" charset="0"/>
                  <a:ea typeface="HY울릉도M"/>
                  <a:cs typeface="Arial" panose="020B0604020202020204" pitchFamily="34" charset="0"/>
                </a:rPr>
                <a:t>胞</a:t>
              </a:r>
              <a:r>
                <a:rPr lang="en-US" altLang="ko-KR" sz="3600" b="1" dirty="0">
                  <a:solidFill>
                    <a:srgbClr val="000000"/>
                  </a:solidFill>
                  <a:latin typeface="Arial" panose="020B0604020202020204" pitchFamily="34" charset="0"/>
                  <a:ea typeface="HY울릉도M"/>
                  <a:cs typeface="Arial" panose="020B0604020202020204" pitchFamily="34" charset="0"/>
                </a:rPr>
                <a:t>)</a:t>
              </a:r>
              <a:r>
                <a:rPr lang="ja-JP" altLang="en-US" sz="3600" b="1" dirty="0">
                  <a:solidFill>
                    <a:srgbClr val="000000"/>
                  </a:solidFill>
                  <a:latin typeface="Arial" panose="020B0604020202020204" pitchFamily="34" charset="0"/>
                  <a:ea typeface="HY울릉도M"/>
                  <a:cs typeface="Arial" panose="020B0604020202020204" pitchFamily="34" charset="0"/>
                </a:rPr>
                <a:t>性</a:t>
              </a:r>
              <a:endParaRPr lang="en-US" altLang="ko-KR" sz="3600" b="1" dirty="0">
                <a:solidFill>
                  <a:srgbClr val="000000"/>
                </a:solidFill>
                <a:latin typeface="Arial" panose="020B0604020202020204" pitchFamily="34" charset="0"/>
                <a:ea typeface="HY울릉도M"/>
                <a:cs typeface="Arial" panose="020B0604020202020204" pitchFamily="34" charset="0"/>
              </a:endParaRPr>
            </a:p>
            <a:p>
              <a:pPr algn="ctr">
                <a:lnSpc>
                  <a:spcPct val="150000"/>
                </a:lnSpc>
              </a:pPr>
              <a:r>
                <a:rPr lang="ja-JP" altLang="en-US" sz="3600" b="1" dirty="0">
                  <a:solidFill>
                    <a:srgbClr val="000000"/>
                  </a:solidFill>
                  <a:latin typeface="Arial" panose="020B0604020202020204" pitchFamily="34" charset="0"/>
                  <a:ea typeface="HY울릉도M"/>
                  <a:cs typeface="Arial" panose="020B0604020202020204" pitchFamily="34" charset="0"/>
                </a:rPr>
                <a:t>結節性</a:t>
              </a:r>
              <a:endParaRPr lang="en-US" altLang="ko-KR" sz="3600" b="1" dirty="0">
                <a:solidFill>
                  <a:srgbClr val="000000"/>
                </a:solidFill>
                <a:latin typeface="Arial" panose="020B0604020202020204" pitchFamily="34" charset="0"/>
                <a:ea typeface="HY울릉도M"/>
                <a:cs typeface="Arial" panose="020B0604020202020204" pitchFamily="34" charset="0"/>
              </a:endParaRPr>
            </a:p>
          </p:txBody>
        </p:sp>
        <p:sp>
          <p:nvSpPr>
            <p:cNvPr id="5" name="テキスト ボックス 4">
              <a:extLst>
                <a:ext uri="{FF2B5EF4-FFF2-40B4-BE49-F238E27FC236}">
                  <a16:creationId xmlns:a16="http://schemas.microsoft.com/office/drawing/2014/main" id="{7DD815FD-1245-4887-B46A-67FA7803D94F}"/>
                </a:ext>
              </a:extLst>
            </p:cNvPr>
            <p:cNvSpPr txBox="1"/>
            <p:nvPr/>
          </p:nvSpPr>
          <p:spPr>
            <a:xfrm>
              <a:off x="3688079" y="3302748"/>
              <a:ext cx="1311443" cy="430887"/>
            </a:xfrm>
            <a:prstGeom prst="rect">
              <a:avLst/>
            </a:prstGeom>
            <a:solidFill>
              <a:schemeClr val="bg1"/>
            </a:solidFill>
          </p:spPr>
          <p:txBody>
            <a:bodyPr wrap="square" rtlCol="0">
              <a:spAutoFit/>
            </a:bodyPr>
            <a:lstStyle/>
            <a:p>
              <a:pPr algn="ctr"/>
              <a:r>
                <a:rPr kumimoji="1" lang="ja-JP" altLang="en-US" sz="1100" dirty="0"/>
                <a:t>皮膚のなか奥底に存在</a:t>
              </a:r>
            </a:p>
          </p:txBody>
        </p:sp>
        <p:sp>
          <p:nvSpPr>
            <p:cNvPr id="6" name="テキスト ボックス 5">
              <a:extLst>
                <a:ext uri="{FF2B5EF4-FFF2-40B4-BE49-F238E27FC236}">
                  <a16:creationId xmlns:a16="http://schemas.microsoft.com/office/drawing/2014/main" id="{03B1F16B-4348-81EF-35E3-379612074198}"/>
                </a:ext>
              </a:extLst>
            </p:cNvPr>
            <p:cNvSpPr txBox="1"/>
            <p:nvPr/>
          </p:nvSpPr>
          <p:spPr>
            <a:xfrm>
              <a:off x="4868503" y="3882068"/>
              <a:ext cx="1051034" cy="430886"/>
            </a:xfrm>
            <a:prstGeom prst="rect">
              <a:avLst/>
            </a:prstGeom>
            <a:solidFill>
              <a:schemeClr val="bg1"/>
            </a:solidFill>
          </p:spPr>
          <p:txBody>
            <a:bodyPr wrap="square" rtlCol="0">
              <a:spAutoFit/>
            </a:bodyPr>
            <a:lstStyle/>
            <a:p>
              <a:pPr algn="ctr"/>
              <a:r>
                <a:rPr kumimoji="1" lang="ja-JP" altLang="en-US" sz="1100" dirty="0"/>
                <a:t>膿でぎっしり</a:t>
              </a:r>
              <a:endParaRPr kumimoji="1" lang="en-US" altLang="ja-JP" sz="1100" dirty="0"/>
            </a:p>
            <a:p>
              <a:pPr algn="ctr"/>
              <a:r>
                <a:rPr kumimoji="1" lang="ja-JP" altLang="en-US" sz="1100" dirty="0"/>
                <a:t>詰まった毛穴</a:t>
              </a:r>
            </a:p>
          </p:txBody>
        </p:sp>
        <p:sp>
          <p:nvSpPr>
            <p:cNvPr id="7" name="テキスト ボックス 6">
              <a:extLst>
                <a:ext uri="{FF2B5EF4-FFF2-40B4-BE49-F238E27FC236}">
                  <a16:creationId xmlns:a16="http://schemas.microsoft.com/office/drawing/2014/main" id="{DB7306FD-06E7-9037-AA33-E8D31E83C1C0}"/>
                </a:ext>
              </a:extLst>
            </p:cNvPr>
            <p:cNvSpPr txBox="1"/>
            <p:nvPr/>
          </p:nvSpPr>
          <p:spPr>
            <a:xfrm>
              <a:off x="4734572" y="6641667"/>
              <a:ext cx="1184965" cy="428005"/>
            </a:xfrm>
            <a:prstGeom prst="rect">
              <a:avLst/>
            </a:prstGeom>
            <a:solidFill>
              <a:schemeClr val="bg1"/>
            </a:solidFill>
          </p:spPr>
          <p:txBody>
            <a:bodyPr wrap="square" rtlCol="0">
              <a:spAutoFit/>
            </a:bodyPr>
            <a:lstStyle/>
            <a:p>
              <a:r>
                <a:rPr kumimoji="1" lang="ja-JP" altLang="en-US" sz="1100" dirty="0"/>
                <a:t>大きくてしっかりとした塊</a:t>
              </a:r>
            </a:p>
          </p:txBody>
        </p:sp>
        <p:sp>
          <p:nvSpPr>
            <p:cNvPr id="8" name="テキスト ボックス 7">
              <a:extLst>
                <a:ext uri="{FF2B5EF4-FFF2-40B4-BE49-F238E27FC236}">
                  <a16:creationId xmlns:a16="http://schemas.microsoft.com/office/drawing/2014/main" id="{F49F13A0-5080-BAC5-43F5-DE09B6A14F9A}"/>
                </a:ext>
              </a:extLst>
            </p:cNvPr>
            <p:cNvSpPr txBox="1"/>
            <p:nvPr/>
          </p:nvSpPr>
          <p:spPr>
            <a:xfrm>
              <a:off x="4464116" y="5620145"/>
              <a:ext cx="565485" cy="323165"/>
            </a:xfrm>
            <a:prstGeom prst="rect">
              <a:avLst/>
            </a:prstGeom>
            <a:solidFill>
              <a:schemeClr val="accent2">
                <a:lumMod val="40000"/>
                <a:lumOff val="60000"/>
              </a:schemeClr>
            </a:solidFill>
          </p:spPr>
          <p:txBody>
            <a:bodyPr wrap="square" rtlCol="0">
              <a:spAutoFit/>
            </a:bodyPr>
            <a:lstStyle/>
            <a:p>
              <a:r>
                <a:rPr kumimoji="1" lang="ja-JP" altLang="en-US" sz="1500" b="1" dirty="0">
                  <a:solidFill>
                    <a:srgbClr val="0B02BE"/>
                  </a:solidFill>
                </a:rPr>
                <a:t>嚢腫</a:t>
              </a:r>
            </a:p>
          </p:txBody>
        </p:sp>
        <p:sp>
          <p:nvSpPr>
            <p:cNvPr id="9" name="テキスト ボックス 8">
              <a:extLst>
                <a:ext uri="{FF2B5EF4-FFF2-40B4-BE49-F238E27FC236}">
                  <a16:creationId xmlns:a16="http://schemas.microsoft.com/office/drawing/2014/main" id="{BC8FECEC-2935-4440-742D-4F9C76201C15}"/>
                </a:ext>
              </a:extLst>
            </p:cNvPr>
            <p:cNvSpPr txBox="1"/>
            <p:nvPr/>
          </p:nvSpPr>
          <p:spPr>
            <a:xfrm>
              <a:off x="4430078" y="8758989"/>
              <a:ext cx="569387" cy="323165"/>
            </a:xfrm>
            <a:prstGeom prst="rect">
              <a:avLst/>
            </a:prstGeom>
            <a:solidFill>
              <a:schemeClr val="accent2">
                <a:lumMod val="40000"/>
                <a:lumOff val="60000"/>
              </a:schemeClr>
            </a:solidFill>
          </p:spPr>
          <p:txBody>
            <a:bodyPr wrap="none" rtlCol="0">
              <a:spAutoFit/>
            </a:bodyPr>
            <a:lstStyle/>
            <a:p>
              <a:r>
                <a:rPr kumimoji="1" lang="ja-JP" altLang="en-US" sz="1500" b="1" dirty="0">
                  <a:solidFill>
                    <a:srgbClr val="0B02BE"/>
                  </a:solidFill>
                </a:rPr>
                <a:t>結節</a:t>
              </a:r>
            </a:p>
          </p:txBody>
        </p:sp>
        <p:sp>
          <p:nvSpPr>
            <p:cNvPr id="11" name="テキスト ボックス 10">
              <a:extLst>
                <a:ext uri="{FF2B5EF4-FFF2-40B4-BE49-F238E27FC236}">
                  <a16:creationId xmlns:a16="http://schemas.microsoft.com/office/drawing/2014/main" id="{83EBBFB7-C643-30D1-CCE7-855B12355A19}"/>
                </a:ext>
              </a:extLst>
            </p:cNvPr>
            <p:cNvSpPr txBox="1"/>
            <p:nvPr/>
          </p:nvSpPr>
          <p:spPr>
            <a:xfrm>
              <a:off x="5146598" y="8758989"/>
              <a:ext cx="772939" cy="430887"/>
            </a:xfrm>
            <a:prstGeom prst="rect">
              <a:avLst/>
            </a:prstGeom>
            <a:solidFill>
              <a:schemeClr val="accent2">
                <a:lumMod val="40000"/>
                <a:lumOff val="60000"/>
              </a:schemeClr>
            </a:solidFill>
          </p:spPr>
          <p:txBody>
            <a:bodyPr wrap="square" rtlCol="0">
              <a:spAutoFit/>
            </a:bodyPr>
            <a:lstStyle/>
            <a:p>
              <a:r>
                <a:rPr kumimoji="1" lang="ja-JP" altLang="en-US" sz="1100" dirty="0"/>
                <a:t>傷ついた毛根壁</a:t>
              </a:r>
            </a:p>
          </p:txBody>
        </p:sp>
        <p:sp>
          <p:nvSpPr>
            <p:cNvPr id="12" name="テキスト ボックス 11">
              <a:extLst>
                <a:ext uri="{FF2B5EF4-FFF2-40B4-BE49-F238E27FC236}">
                  <a16:creationId xmlns:a16="http://schemas.microsoft.com/office/drawing/2014/main" id="{7F4655BE-AF61-FE49-E7C0-380634E0BF58}"/>
                </a:ext>
              </a:extLst>
            </p:cNvPr>
            <p:cNvSpPr txBox="1"/>
            <p:nvPr/>
          </p:nvSpPr>
          <p:spPr>
            <a:xfrm>
              <a:off x="9103304" y="6455559"/>
              <a:ext cx="1503949" cy="400110"/>
            </a:xfrm>
            <a:prstGeom prst="rect">
              <a:avLst/>
            </a:prstGeom>
            <a:solidFill>
              <a:schemeClr val="accent2">
                <a:lumMod val="20000"/>
                <a:lumOff val="80000"/>
              </a:schemeClr>
            </a:solidFill>
          </p:spPr>
          <p:txBody>
            <a:bodyPr wrap="square" rtlCol="0">
              <a:spAutoFit/>
            </a:bodyPr>
            <a:lstStyle/>
            <a:p>
              <a:r>
                <a:rPr kumimoji="1" lang="ja-JP" altLang="en-US" sz="2000" b="1" dirty="0"/>
                <a:t>結節性面皰</a:t>
              </a:r>
            </a:p>
          </p:txBody>
        </p:sp>
      </p:grpSp>
    </p:spTree>
    <p:extLst>
      <p:ext uri="{BB962C8B-B14F-4D97-AF65-F5344CB8AC3E}">
        <p14:creationId xmlns:p14="http://schemas.microsoft.com/office/powerpoint/2010/main" val="1751027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MS P????"/>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6183</TotalTime>
  <Words>3625</Words>
  <Application>Microsoft Office PowerPoint</Application>
  <PresentationFormat>ユーザー設定</PresentationFormat>
  <Paragraphs>310</Paragraphs>
  <Slides>18</Slides>
  <Notes>16</Notes>
  <HiddenSlides>0</HiddenSlides>
  <MMClips>2</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18</vt:i4>
      </vt:variant>
    </vt:vector>
  </HeadingPairs>
  <TitlesOfParts>
    <vt:vector size="30" baseType="lpstr">
      <vt:lpstr>Apple SD Gothic Neo</vt:lpstr>
      <vt:lpstr>HY울릉도M</vt:lpstr>
      <vt:lpstr>맑은 고딕</vt:lpstr>
      <vt:lpstr>휴먼편지체</vt:lpstr>
      <vt:lpstr>세방고딕 Bold</vt:lpstr>
      <vt:lpstr>游ゴシック</vt:lpstr>
      <vt:lpstr>Arial</vt:lpstr>
      <vt:lpstr>Calibri</vt:lpstr>
      <vt:lpstr>Cooper Black</vt:lpstr>
      <vt:lpstr>Wingdings</vt:lpstr>
      <vt:lpstr>Office Theme</vt:lpstr>
      <vt:lpstr>Office 테마</vt:lpstr>
      <vt:lpstr>PowerPoint プレゼンテーション</vt:lpstr>
      <vt:lpstr>ニキビへの理解</vt:lpstr>
      <vt:lpstr>ニキビの発生、そして作られる過程</vt:lpstr>
      <vt:lpstr>ニキビの発生、そして作られる過程</vt:lpstr>
      <vt:lpstr>ニキビの様々な分類</vt:lpstr>
      <vt:lpstr>ニキビの様々な分類</vt:lpstr>
      <vt:lpstr>ニキビの様々な分類</vt:lpstr>
      <vt:lpstr>ニキビの様々な分類</vt:lpstr>
      <vt:lpstr>ニキビの様々な分類</vt:lpstr>
      <vt:lpstr>ニキビのいろいろな分類</vt:lpstr>
      <vt:lpstr>ニキビのいろいろな分類</vt:lpstr>
      <vt:lpstr>ニキビのいろいろな分類</vt:lpstr>
      <vt:lpstr>ニキビのいろいろな分類</vt:lpstr>
      <vt:lpstr>ニキビと感染</vt:lpstr>
      <vt:lpstr>ニキビのケア、そして処置</vt:lpstr>
      <vt:lpstr>ニキビのケア、そして処置</vt:lpstr>
      <vt:lpstr>ニキビのケア、そして処置</vt:lpstr>
      <vt:lpstr>PowerPoint プレゼンテーション</vt:lpstr>
    </vt:vector>
  </TitlesOfParts>
  <Company>officegen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officegen</dc:creator>
  <cp:lastModifiedBy>千里 南</cp:lastModifiedBy>
  <cp:revision>343</cp:revision>
  <dcterms:created xsi:type="dcterms:W3CDTF">2022-07-15T11:53:28Z</dcterms:created>
  <dcterms:modified xsi:type="dcterms:W3CDTF">2023-07-13T06:34:17Z</dcterms:modified>
</cp:coreProperties>
</file>